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56" r:id="rId3"/>
    <p:sldId id="257" r:id="rId4"/>
    <p:sldId id="258" r:id="rId5"/>
    <p:sldId id="259" r:id="rId6"/>
    <p:sldId id="273" r:id="rId7"/>
    <p:sldId id="261" r:id="rId8"/>
    <p:sldId id="262" r:id="rId9"/>
    <p:sldId id="265" r:id="rId10"/>
    <p:sldId id="263" r:id="rId11"/>
    <p:sldId id="264" r:id="rId12"/>
    <p:sldId id="266" r:id="rId13"/>
    <p:sldId id="268" r:id="rId14"/>
    <p:sldId id="269"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0A5E"/>
    <a:srgbClr val="114732"/>
    <a:srgbClr val="1D7956"/>
    <a:srgbClr val="222A68"/>
    <a:srgbClr val="00E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1754D88-7EB0-4BDF-9452-24F9616A0C75}" type="datetimeFigureOut">
              <a:rPr lang="en-US" smtClean="0"/>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424423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754D88-7EB0-4BDF-9452-24F9616A0C75}" type="datetimeFigureOut">
              <a:rPr lang="en-US" smtClean="0"/>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380679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754D88-7EB0-4BDF-9452-24F9616A0C75}" type="datetimeFigureOut">
              <a:rPr lang="en-US" smtClean="0"/>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287941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754D88-7EB0-4BDF-9452-24F9616A0C75}" type="datetimeFigureOut">
              <a:rPr lang="en-US" smtClean="0"/>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174784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754D88-7EB0-4BDF-9452-24F9616A0C75}" type="datetimeFigureOut">
              <a:rPr lang="en-US" smtClean="0"/>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225958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754D88-7EB0-4BDF-9452-24F9616A0C75}" type="datetimeFigureOut">
              <a:rPr lang="en-US" smtClean="0"/>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397921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754D88-7EB0-4BDF-9452-24F9616A0C75}" type="datetimeFigureOut">
              <a:rPr lang="en-US" smtClean="0"/>
              <a:t>10/1/2021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177107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754D88-7EB0-4BDF-9452-24F9616A0C75}" type="datetimeFigureOut">
              <a:rPr lang="en-US" smtClean="0"/>
              <a:t>10/1/2021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195066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754D88-7EB0-4BDF-9452-24F9616A0C75}" type="datetimeFigureOut">
              <a:rPr lang="en-US" smtClean="0"/>
              <a:t>10/1/2021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128024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754D88-7EB0-4BDF-9452-24F9616A0C75}" type="datetimeFigureOut">
              <a:rPr lang="en-US" smtClean="0"/>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305015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754D88-7EB0-4BDF-9452-24F9616A0C75}" type="datetimeFigureOut">
              <a:rPr lang="en-US" smtClean="0"/>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C6E489-DE99-445B-BF61-9C0BC6E78CC6}" type="slidenum">
              <a:rPr lang="en-US" smtClean="0"/>
              <a:t>‹#›</a:t>
            </a:fld>
            <a:endParaRPr lang="en-US" dirty="0"/>
          </a:p>
        </p:txBody>
      </p:sp>
    </p:spTree>
    <p:extLst>
      <p:ext uri="{BB962C8B-B14F-4D97-AF65-F5344CB8AC3E}">
        <p14:creationId xmlns:p14="http://schemas.microsoft.com/office/powerpoint/2010/main" val="61120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754D88-7EB0-4BDF-9452-24F9616A0C75}" type="datetimeFigureOut">
              <a:rPr lang="en-US" smtClean="0"/>
              <a:t>10/1/2021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C6E489-DE99-445B-BF61-9C0BC6E78CC6}" type="slidenum">
              <a:rPr lang="en-US" smtClean="0"/>
              <a:t>‹#›</a:t>
            </a:fld>
            <a:endParaRPr lang="en-US" dirty="0"/>
          </a:p>
        </p:txBody>
      </p:sp>
    </p:spTree>
    <p:extLst>
      <p:ext uri="{BB962C8B-B14F-4D97-AF65-F5344CB8AC3E}">
        <p14:creationId xmlns:p14="http://schemas.microsoft.com/office/powerpoint/2010/main" val="1054324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gif" /><Relationship Id="rId1" Type="http://schemas.openxmlformats.org/officeDocument/2006/relationships/slideLayout" Target="../slideLayouts/slideLayout2.xml"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slideLayout" Target="../slideLayouts/slideLayout7.xml" /><Relationship Id="rId7" Type="http://schemas.openxmlformats.org/officeDocument/2006/relationships/image" Target="../media/image7.png"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2.png" /><Relationship Id="rId5" Type="http://schemas.openxmlformats.org/officeDocument/2006/relationships/image" Target="../media/image23.png" /><Relationship Id="rId4" Type="http://schemas.openxmlformats.org/officeDocument/2006/relationships/image" Target="../media/image22.PNG" /></Relationships>
</file>

<file path=ppt/slides/_rels/slide1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4.jpeg" /><Relationship Id="rId7" Type="http://schemas.openxmlformats.org/officeDocument/2006/relationships/image" Target="../media/image2.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7.png" /><Relationship Id="rId5" Type="http://schemas.openxmlformats.org/officeDocument/2006/relationships/image" Target="../media/image26.jpeg" /><Relationship Id="rId4" Type="http://schemas.openxmlformats.org/officeDocument/2006/relationships/image" Target="../media/image25.jpeg" /><Relationship Id="rId9" Type="http://schemas.openxmlformats.org/officeDocument/2006/relationships/image" Target="../media/image6.png" /></Relationships>
</file>

<file path=ppt/slides/_rels/slide12.xml.rels><?xml version="1.0" encoding="UTF-8" standalone="yes"?>
<Relationships xmlns="http://schemas.openxmlformats.org/package/2006/relationships"><Relationship Id="rId3" Type="http://schemas.microsoft.com/office/2007/relationships/hdphoto" Target="../media/hdphoto8.wdp" /><Relationship Id="rId2" Type="http://schemas.openxmlformats.org/officeDocument/2006/relationships/image" Target="../media/image28.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7.png" /><Relationship Id="rId4" Type="http://schemas.openxmlformats.org/officeDocument/2006/relationships/image" Target="../media/image2.png" /></Relationships>
</file>

<file path=ppt/slides/_rels/slide13.xml.rels><?xml version="1.0" encoding="UTF-8" standalone="yes"?>
<Relationships xmlns="http://schemas.openxmlformats.org/package/2006/relationships"><Relationship Id="rId3" Type="http://schemas.microsoft.com/office/2007/relationships/hdphoto" Target="../media/hdphoto9.wdp" /><Relationship Id="rId2" Type="http://schemas.openxmlformats.org/officeDocument/2006/relationships/image" Target="../media/image29.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7.png" /><Relationship Id="rId4" Type="http://schemas.openxmlformats.org/officeDocument/2006/relationships/image" Target="../media/image2.png" /></Relationships>
</file>

<file path=ppt/slides/_rels/slide14.xml.rels><?xml version="1.0" encoding="UTF-8" standalone="yes"?>
<Relationships xmlns="http://schemas.openxmlformats.org/package/2006/relationships"><Relationship Id="rId3" Type="http://schemas.microsoft.com/office/2007/relationships/hdphoto" Target="../media/hdphoto10.wdp" /><Relationship Id="rId2" Type="http://schemas.openxmlformats.org/officeDocument/2006/relationships/image" Target="../media/image30.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7.png" /><Relationship Id="rId4" Type="http://schemas.openxmlformats.org/officeDocument/2006/relationships/image" Target="../media/image2.png" /></Relationships>
</file>

<file path=ppt/slides/_rels/slide15.xml.rels><?xml version="1.0" encoding="UTF-8" standalone="yes"?>
<Relationships xmlns="http://schemas.openxmlformats.org/package/2006/relationships"><Relationship Id="rId3" Type="http://schemas.microsoft.com/office/2007/relationships/hdphoto" Target="../media/hdphoto11.wdp" /><Relationship Id="rId2" Type="http://schemas.openxmlformats.org/officeDocument/2006/relationships/image" Target="../media/image31.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7.png" /><Relationship Id="rId4" Type="http://schemas.openxmlformats.org/officeDocument/2006/relationships/image" Target="../media/image2.png" /></Relationships>
</file>

<file path=ppt/slides/_rels/slide1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2.gif" /><Relationship Id="rId1" Type="http://schemas.openxmlformats.org/officeDocument/2006/relationships/slideLayout" Target="../slideLayouts/slideLayout7.xml" /><Relationship Id="rId5" Type="http://schemas.openxmlformats.org/officeDocument/2006/relationships/image" Target="../media/image6.png" /><Relationship Id="rId4" Type="http://schemas.openxmlformats.org/officeDocument/2006/relationships/image" Target="../media/image7.png" /></Relationships>
</file>

<file path=ppt/slides/_rels/slide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5.png" /><Relationship Id="rId1" Type="http://schemas.openxmlformats.org/officeDocument/2006/relationships/slideLayout" Target="../slideLayouts/slideLayout1.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2.png" /></Relationships>
</file>

<file path=ppt/slides/_rels/slide3.xml.rels><?xml version="1.0" encoding="UTF-8" standalone="yes"?>
<Relationships xmlns="http://schemas.openxmlformats.org/package/2006/relationships"><Relationship Id="rId8" Type="http://schemas.openxmlformats.org/officeDocument/2006/relationships/image" Target="../media/image14.png" /><Relationship Id="rId3" Type="http://schemas.openxmlformats.org/officeDocument/2006/relationships/image" Target="../media/image9.png" /><Relationship Id="rId7" Type="http://schemas.openxmlformats.org/officeDocument/2006/relationships/image" Target="../media/image13.jpeg" /><Relationship Id="rId12" Type="http://schemas.openxmlformats.org/officeDocument/2006/relationships/image" Target="../media/image6.png" /><Relationship Id="rId2" Type="http://schemas.openxmlformats.org/officeDocument/2006/relationships/image" Target="../media/image8.jpg" /><Relationship Id="rId1" Type="http://schemas.openxmlformats.org/officeDocument/2006/relationships/slideLayout" Target="../slideLayouts/slideLayout1.xml" /><Relationship Id="rId6" Type="http://schemas.openxmlformats.org/officeDocument/2006/relationships/image" Target="../media/image12.jpeg" /><Relationship Id="rId11" Type="http://schemas.openxmlformats.org/officeDocument/2006/relationships/image" Target="../media/image3.png" /><Relationship Id="rId5" Type="http://schemas.openxmlformats.org/officeDocument/2006/relationships/image" Target="../media/image11.jpeg" /><Relationship Id="rId10" Type="http://schemas.openxmlformats.org/officeDocument/2006/relationships/image" Target="../media/image2.png" /><Relationship Id="rId4" Type="http://schemas.openxmlformats.org/officeDocument/2006/relationships/image" Target="../media/image10.png" /><Relationship Id="rId9" Type="http://schemas.microsoft.com/office/2007/relationships/hdphoto" Target="../media/hdphoto2.wdp" /></Relationships>
</file>

<file path=ppt/slides/_rels/slide4.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3.png" /><Relationship Id="rId4" Type="http://schemas.openxmlformats.org/officeDocument/2006/relationships/image" Target="../media/image2.png" /></Relationships>
</file>

<file path=ppt/slides/_rels/slide5.xml.rels><?xml version="1.0" encoding="UTF-8" standalone="yes"?>
<Relationships xmlns="http://schemas.openxmlformats.org/package/2006/relationships"><Relationship Id="rId3" Type="http://schemas.microsoft.com/office/2007/relationships/hdphoto" Target="../media/hdphoto4.wdp" /><Relationship Id="rId2" Type="http://schemas.openxmlformats.org/officeDocument/2006/relationships/image" Target="../media/image16.png" /><Relationship Id="rId1" Type="http://schemas.openxmlformats.org/officeDocument/2006/relationships/slideLayout" Target="../slideLayouts/slideLayout7.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2.png" /></Relationships>
</file>

<file path=ppt/slides/_rels/slide6.xml.rels><?xml version="1.0" encoding="UTF-8" standalone="yes"?>
<Relationships xmlns="http://schemas.openxmlformats.org/package/2006/relationships"><Relationship Id="rId3" Type="http://schemas.microsoft.com/office/2007/relationships/hdphoto" Target="../media/hdphoto5.wdp" /><Relationship Id="rId2" Type="http://schemas.openxmlformats.org/officeDocument/2006/relationships/image" Target="../media/image17.png" /><Relationship Id="rId1" Type="http://schemas.openxmlformats.org/officeDocument/2006/relationships/slideLayout" Target="../slideLayouts/slideLayout7.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2.png" /></Relationships>
</file>

<file path=ppt/slides/_rels/slide7.xml.rels><?xml version="1.0" encoding="UTF-8" standalone="yes"?>
<Relationships xmlns="http://schemas.openxmlformats.org/package/2006/relationships"><Relationship Id="rId3" Type="http://schemas.microsoft.com/office/2007/relationships/hdphoto" Target="../media/hdphoto6.wdp" /><Relationship Id="rId2" Type="http://schemas.openxmlformats.org/officeDocument/2006/relationships/image" Target="../media/image18.png" /><Relationship Id="rId1" Type="http://schemas.openxmlformats.org/officeDocument/2006/relationships/slideLayout" Target="../slideLayouts/slideLayout7.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2.png" /></Relationships>
</file>

<file path=ppt/slides/_rels/slide8.xml.rels><?xml version="1.0" encoding="UTF-8" standalone="yes"?>
<Relationships xmlns="http://schemas.openxmlformats.org/package/2006/relationships"><Relationship Id="rId3" Type="http://schemas.microsoft.com/office/2007/relationships/hdphoto" Target="../media/hdphoto7.wdp" /><Relationship Id="rId2" Type="http://schemas.openxmlformats.org/officeDocument/2006/relationships/image" Target="../media/image19.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7.png" /><Relationship Id="rId4" Type="http://schemas.openxmlformats.org/officeDocument/2006/relationships/image" Target="../media/image2.png" /></Relationships>
</file>

<file path=ppt/slides/_rels/slide9.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7.png" /><Relationship Id="rId4"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88"/>
            <a:ext cx="12192000" cy="687628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89" y="112652"/>
            <a:ext cx="4874607" cy="97044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02963" y="46360"/>
            <a:ext cx="1103032" cy="1103032"/>
          </a:xfrm>
          <a:prstGeom prst="rect">
            <a:avLst/>
          </a:prstGeom>
        </p:spPr>
      </p:pic>
      <p:pic>
        <p:nvPicPr>
          <p:cNvPr id="9"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5960917" y="112652"/>
            <a:ext cx="2126712" cy="92303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428049" y="1519305"/>
            <a:ext cx="5192447" cy="1015663"/>
          </a:xfrm>
          <a:prstGeom prst="rect">
            <a:avLst/>
          </a:prstGeom>
          <a:noFill/>
        </p:spPr>
        <p:txBody>
          <a:bodyPr wrap="none" lIns="91440" tIns="45720" rIns="91440" bIns="45720">
            <a:spAutoFit/>
          </a:bodyPr>
          <a:lstStyle/>
          <a:p>
            <a:pPr algn="ctr"/>
            <a:r>
              <a:rPr lang="en-US" sz="6000" dirty="0">
                <a:ln w="0"/>
                <a:solidFill>
                  <a:srgbClr val="002060"/>
                </a:solidFill>
                <a:effectLst/>
                <a:latin typeface="Algerian" panose="04020705040A02060702" pitchFamily="82" charset="0"/>
                <a:cs typeface="Andalus" panose="02020603050405020304" pitchFamily="18" charset="-78"/>
              </a:rPr>
              <a:t>JISTech 2K21</a:t>
            </a:r>
          </a:p>
        </p:txBody>
      </p:sp>
      <p:sp>
        <p:nvSpPr>
          <p:cNvPr id="12" name="TextBox 11"/>
          <p:cNvSpPr txBox="1"/>
          <p:nvPr/>
        </p:nvSpPr>
        <p:spPr>
          <a:xfrm>
            <a:off x="2592592" y="2372259"/>
            <a:ext cx="9982353" cy="646331"/>
          </a:xfrm>
          <a:prstGeom prst="rect">
            <a:avLst/>
          </a:prstGeom>
          <a:noFill/>
        </p:spPr>
        <p:txBody>
          <a:bodyPr wrap="square" rtlCol="0">
            <a:spAutoFit/>
          </a:bodyPr>
          <a:lstStyle/>
          <a:p>
            <a:r>
              <a:rPr lang="en-US" sz="3600" b="1" dirty="0">
                <a:solidFill>
                  <a:srgbClr val="002060"/>
                </a:solidFill>
                <a:effectLst>
                  <a:outerShdw blurRad="38100" dist="38100" dir="2700000" algn="tl">
                    <a:srgbClr val="000000">
                      <a:alpha val="43137"/>
                    </a:srgbClr>
                  </a:outerShdw>
                </a:effectLst>
                <a:latin typeface="Monotype Corsiva" panose="03010101010201010101" pitchFamily="66" charset="0"/>
                <a:ea typeface="MS Mincho" panose="02020609040205080304" pitchFamily="49" charset="-128"/>
                <a:cs typeface="Andalus" panose="02020603050405020304" pitchFamily="18" charset="-78"/>
              </a:rPr>
              <a:t>An approach to solve live societal and industrial problems</a:t>
            </a:r>
            <a:endParaRPr lang="en-US" sz="3600" b="1" dirty="0">
              <a:solidFill>
                <a:srgbClr val="002060"/>
              </a:solidFill>
              <a:latin typeface="Monotype Corsiva" panose="03010101010201010101" pitchFamily="66" charset="0"/>
              <a:cs typeface="Andalus" panose="02020603050405020304" pitchFamily="18" charset="-78"/>
            </a:endParaRPr>
          </a:p>
        </p:txBody>
      </p:sp>
      <p:sp>
        <p:nvSpPr>
          <p:cNvPr id="13" name="Rectangle 12"/>
          <p:cNvSpPr/>
          <p:nvPr/>
        </p:nvSpPr>
        <p:spPr>
          <a:xfrm>
            <a:off x="9032505" y="4598087"/>
            <a:ext cx="2985113" cy="769441"/>
          </a:xfrm>
          <a:prstGeom prst="rect">
            <a:avLst/>
          </a:prstGeom>
        </p:spPr>
        <p:txBody>
          <a:bodyPr wrap="none">
            <a:spAutoFit/>
          </a:bodyPr>
          <a:lstStyle/>
          <a:p>
            <a:pPr algn="r"/>
            <a:r>
              <a:rPr lang="en-US" sz="4400" b="1" dirty="0">
                <a:solidFill>
                  <a:srgbClr val="620A5E"/>
                </a:solidFill>
                <a:latin typeface="Brush Script MT" panose="03060802040406070304" pitchFamily="66" charset="0"/>
                <a:cs typeface="Times New Roman" pitchFamily="18" charset="0"/>
              </a:rPr>
              <a:t>Presented By :</a:t>
            </a:r>
          </a:p>
        </p:txBody>
      </p:sp>
      <p:sp>
        <p:nvSpPr>
          <p:cNvPr id="14" name="Rectangle 13"/>
          <p:cNvSpPr/>
          <p:nvPr/>
        </p:nvSpPr>
        <p:spPr>
          <a:xfrm>
            <a:off x="8667022" y="5367528"/>
            <a:ext cx="3350596" cy="707886"/>
          </a:xfrm>
          <a:prstGeom prst="rect">
            <a:avLst/>
          </a:prstGeom>
        </p:spPr>
        <p:txBody>
          <a:bodyPr wrap="none">
            <a:spAutoFit/>
          </a:bodyPr>
          <a:lstStyle/>
          <a:p>
            <a:pPr algn="r"/>
            <a:r>
              <a:rPr lang="en-US" sz="4000" dirty="0">
                <a:solidFill>
                  <a:srgbClr val="620A5E"/>
                </a:solidFill>
                <a:effectLst>
                  <a:outerShdw blurRad="38100" dist="38100" dir="2700000" algn="tl">
                    <a:srgbClr val="000000">
                      <a:alpha val="43137"/>
                    </a:srgbClr>
                  </a:outerShdw>
                </a:effectLst>
                <a:latin typeface="Monotype Corsiva" panose="03010101010201010101" pitchFamily="66" charset="0"/>
                <a:cs typeface="Aparajita" panose="020B0604020202020204" pitchFamily="34" charset="0"/>
              </a:rPr>
              <a:t>Team Insomnians</a:t>
            </a:r>
          </a:p>
        </p:txBody>
      </p:sp>
    </p:spTree>
    <p:extLst>
      <p:ext uri="{BB962C8B-B14F-4D97-AF65-F5344CB8AC3E}">
        <p14:creationId xmlns:p14="http://schemas.microsoft.com/office/powerpoint/2010/main" val="273389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397342" y="1039804"/>
            <a:ext cx="5584873" cy="584775"/>
          </a:xfrm>
          <a:prstGeom prst="rect">
            <a:avLst/>
          </a:prstGeom>
        </p:spPr>
        <p:txBody>
          <a:bodyPr wrap="square">
            <a:spAutoFit/>
          </a:bodyPr>
          <a:lstStyle/>
          <a:p>
            <a:r>
              <a:rPr lang="en-US" sz="3200" b="1" u="sng" dirty="0">
                <a:solidFill>
                  <a:schemeClr val="bg1"/>
                </a:solidFill>
                <a:latin typeface="Bell MT" panose="02020503060305020303" pitchFamily="18" charset="0"/>
                <a:cs typeface="Times New Roman" pitchFamily="18" charset="0"/>
              </a:rPr>
              <a:t>Video to support your Idea</a:t>
            </a:r>
            <a:r>
              <a:rPr lang="en-US" sz="3200" b="1" dirty="0">
                <a:solidFill>
                  <a:schemeClr val="bg1"/>
                </a:solidFill>
                <a:latin typeface="Bell MT" panose="02020503060305020303" pitchFamily="18" charset="0"/>
                <a:cs typeface="Times New Roman" pitchFamily="18" charset="0"/>
              </a:rPr>
              <a:t> :</a:t>
            </a:r>
            <a:endParaRPr lang="en-US" sz="3200" dirty="0">
              <a:solidFill>
                <a:schemeClr val="bg1"/>
              </a:solidFill>
              <a:latin typeface="Bell MT" panose="02020503060305020303" pitchFamily="18" charset="0"/>
            </a:endParaRPr>
          </a:p>
        </p:txBody>
      </p:sp>
      <p:pic>
        <p:nvPicPr>
          <p:cNvPr id="8" name="ss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3639" y="1612757"/>
            <a:ext cx="11251248" cy="4813802"/>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2" name="Rounded Rectangle 1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0"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88004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p:cNvSpPr txBox="1">
            <a:spLocks/>
          </p:cNvSpPr>
          <p:nvPr/>
        </p:nvSpPr>
        <p:spPr>
          <a:xfrm>
            <a:off x="1581955" y="1242691"/>
            <a:ext cx="7280691" cy="5394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u="sng" dirty="0">
                <a:solidFill>
                  <a:schemeClr val="bg1"/>
                </a:solidFill>
                <a:latin typeface="Bell MT" panose="02020503060305020303" pitchFamily="18" charset="0"/>
                <a:cs typeface="Times New Roman" pitchFamily="18" charset="0"/>
              </a:rPr>
              <a:t>Image of Device Deve</a:t>
            </a:r>
            <a:r>
              <a:rPr lang="en-US" sz="3200" u="sng" dirty="0">
                <a:solidFill>
                  <a:schemeClr val="bg1"/>
                </a:solidFill>
                <a:latin typeface="Bell MT" panose="02020503060305020303" pitchFamily="18" charset="0"/>
                <a:cs typeface="Times New Roman" pitchFamily="18" charset="0"/>
              </a:rPr>
              <a:t>l</a:t>
            </a:r>
            <a:r>
              <a:rPr lang="en-US" sz="3200" b="1" u="sng" dirty="0">
                <a:solidFill>
                  <a:schemeClr val="bg1"/>
                </a:solidFill>
                <a:latin typeface="Bell MT" panose="02020503060305020303" pitchFamily="18" charset="0"/>
                <a:cs typeface="Times New Roman" pitchFamily="18" charset="0"/>
              </a:rPr>
              <a:t>oped</a:t>
            </a:r>
            <a:r>
              <a:rPr lang="en-US" sz="3200" u="sng" dirty="0">
                <a:solidFill>
                  <a:schemeClr val="bg1"/>
                </a:solidFill>
                <a:latin typeface="Bell MT" panose="02020503060305020303" pitchFamily="18" charset="0"/>
                <a:cs typeface="Times New Roman" pitchFamily="18" charset="0"/>
              </a:rPr>
              <a:t> </a:t>
            </a:r>
            <a:r>
              <a:rPr lang="en-US" sz="3200" b="1" u="sng" dirty="0">
                <a:solidFill>
                  <a:schemeClr val="bg1"/>
                </a:solidFill>
                <a:latin typeface="Bell MT" panose="02020503060305020303" pitchFamily="18" charset="0"/>
                <a:cs typeface="Times New Roman" pitchFamily="18" charset="0"/>
              </a:rPr>
              <a:t>ti</a:t>
            </a:r>
            <a:r>
              <a:rPr lang="en-US" sz="3200" u="sng" dirty="0">
                <a:solidFill>
                  <a:schemeClr val="bg1"/>
                </a:solidFill>
                <a:latin typeface="Bell MT" panose="02020503060305020303" pitchFamily="18" charset="0"/>
                <a:cs typeface="Times New Roman" pitchFamily="18" charset="0"/>
              </a:rPr>
              <a:t>ll</a:t>
            </a:r>
            <a:r>
              <a:rPr lang="en-US" sz="3200" b="1" u="sng" dirty="0">
                <a:solidFill>
                  <a:schemeClr val="bg1"/>
                </a:solidFill>
                <a:latin typeface="Bell MT" panose="02020503060305020303" pitchFamily="18" charset="0"/>
                <a:cs typeface="Times New Roman" pitchFamily="18" charset="0"/>
              </a:rPr>
              <a:t> Date</a:t>
            </a:r>
            <a:r>
              <a:rPr lang="en-US" sz="3200" b="1" dirty="0">
                <a:solidFill>
                  <a:schemeClr val="bg1"/>
                </a:solidFill>
                <a:latin typeface="Bell MT" panose="02020503060305020303" pitchFamily="18" charset="0"/>
                <a:cs typeface="Times New Roman" pitchFamily="18" charset="0"/>
              </a:rPr>
              <a:t> : </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763739" flipV="1">
            <a:off x="1720005" y="897256"/>
            <a:ext cx="2395148" cy="518601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000097">
            <a:off x="8057780" y="919381"/>
            <a:ext cx="2420401" cy="52406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4881062">
            <a:off x="3209559" y="2753302"/>
            <a:ext cx="2355219" cy="509956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Rounded Rectangle 15"/>
          <p:cNvSpPr/>
          <p:nvPr/>
        </p:nvSpPr>
        <p:spPr>
          <a:xfrm>
            <a:off x="7576403" y="5379606"/>
            <a:ext cx="3193960" cy="78561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u="sng" dirty="0">
                <a:solidFill>
                  <a:schemeClr val="bg1"/>
                </a:solidFill>
                <a:latin typeface="Algerian" panose="04020705040A02060702" pitchFamily="82" charset="0"/>
                <a:cs typeface="Andalus" panose="02020603050405020304" pitchFamily="18" charset="-78"/>
              </a:rPr>
              <a:t>COMPLETED</a:t>
            </a:r>
          </a:p>
        </p:txBody>
      </p:sp>
      <p:pic>
        <p:nvPicPr>
          <p:cNvPr id="17" name="Picture 16" descr="C:\Users\PC\AppData\Local\Microsoft\Windows\Temporary Internet Files\Content.IE5\6MBDR6N3\pin_PNG57[1].png"/>
          <p:cNvPicPr>
            <a:picLocks noChangeAspect="1" noChangeArrowheads="1"/>
          </p:cNvPicPr>
          <p:nvPr/>
        </p:nvPicPr>
        <p:blipFill>
          <a:blip r:embed="rId6"/>
          <a:srcRect/>
          <a:stretch>
            <a:fillRect/>
          </a:stretch>
        </p:blipFill>
        <p:spPr bwMode="auto">
          <a:xfrm>
            <a:off x="6123475" y="2746888"/>
            <a:ext cx="986204" cy="836021"/>
          </a:xfrm>
          <a:prstGeom prst="rect">
            <a:avLst/>
          </a:prstGeom>
          <a:noFill/>
        </p:spPr>
      </p:pic>
      <p:pic>
        <p:nvPicPr>
          <p:cNvPr id="20" name="Picture 19" descr="C:\Users\PC\AppData\Local\Microsoft\Windows\Temporary Internet Files\Content.IE5\6MBDR6N3\pin_PNG57[1].png"/>
          <p:cNvPicPr>
            <a:picLocks noChangeAspect="1" noChangeArrowheads="1"/>
          </p:cNvPicPr>
          <p:nvPr/>
        </p:nvPicPr>
        <p:blipFill>
          <a:blip r:embed="rId6"/>
          <a:srcRect/>
          <a:stretch>
            <a:fillRect/>
          </a:stretch>
        </p:blipFill>
        <p:spPr bwMode="auto">
          <a:xfrm>
            <a:off x="288408" y="2151453"/>
            <a:ext cx="986204" cy="836021"/>
          </a:xfrm>
          <a:prstGeom prst="rect">
            <a:avLst/>
          </a:prstGeom>
          <a:noFill/>
        </p:spPr>
      </p:pic>
      <p:pic>
        <p:nvPicPr>
          <p:cNvPr id="21" name="Picture 20" descr="C:\Users\PC\AppData\Local\Microsoft\Windows\Temporary Internet Files\Content.IE5\6MBDR6N3\pin_PNG57[1].png"/>
          <p:cNvPicPr>
            <a:picLocks noChangeAspect="1" noChangeArrowheads="1"/>
          </p:cNvPicPr>
          <p:nvPr/>
        </p:nvPicPr>
        <p:blipFill>
          <a:blip r:embed="rId6"/>
          <a:srcRect/>
          <a:stretch>
            <a:fillRect/>
          </a:stretch>
        </p:blipFill>
        <p:spPr bwMode="auto">
          <a:xfrm>
            <a:off x="11556482" y="2420630"/>
            <a:ext cx="986204" cy="836021"/>
          </a:xfrm>
          <a:prstGeom prst="rect">
            <a:avLst/>
          </a:prstGeom>
          <a:noFill/>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22" name="Rounded Rectangle 2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23" name="Picture 22"/>
          <p:cNvPicPr>
            <a:picLocks noChangeAspect="1"/>
          </p:cNvPicPr>
          <p:nvPr/>
        </p:nvPicPr>
        <p:blipFill rotWithShape="1">
          <a:blip r:embed="rId8"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8"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188654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9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049503" y="1131007"/>
            <a:ext cx="10190667" cy="584775"/>
          </a:xfrm>
          <a:prstGeom prst="rect">
            <a:avLst/>
          </a:prstGeom>
        </p:spPr>
        <p:txBody>
          <a:bodyPr wrap="square">
            <a:spAutoFit/>
          </a:bodyPr>
          <a:lstStyle/>
          <a:p>
            <a:r>
              <a:rPr lang="en-US" sz="3200" b="1" u="sng" dirty="0">
                <a:solidFill>
                  <a:schemeClr val="bg1"/>
                </a:solidFill>
                <a:latin typeface="Bell MT" panose="02020503060305020303" pitchFamily="18" charset="0"/>
                <a:cs typeface="Times New Roman" pitchFamily="18" charset="0"/>
              </a:rPr>
              <a:t>Outcome of the Project &amp; Social Impact</a:t>
            </a:r>
            <a:r>
              <a:rPr lang="en-US" sz="3200" b="1" dirty="0">
                <a:solidFill>
                  <a:schemeClr val="bg1"/>
                </a:solidFill>
                <a:latin typeface="Bell MT" panose="02020503060305020303" pitchFamily="18" charset="0"/>
                <a:cs typeface="Times New Roman" pitchFamily="18" charset="0"/>
              </a:rPr>
              <a:t> :</a:t>
            </a:r>
          </a:p>
        </p:txBody>
      </p:sp>
      <p:sp>
        <p:nvSpPr>
          <p:cNvPr id="4" name="TextBox 3"/>
          <p:cNvSpPr txBox="1"/>
          <p:nvPr/>
        </p:nvSpPr>
        <p:spPr>
          <a:xfrm>
            <a:off x="1049503" y="1882952"/>
            <a:ext cx="10013449" cy="4616648"/>
          </a:xfrm>
          <a:prstGeom prst="rect">
            <a:avLst/>
          </a:prstGeom>
          <a:noFill/>
        </p:spPr>
        <p:txBody>
          <a:bodyPr wrap="square" rtlCol="0">
            <a:spAutoFit/>
          </a:bodyPr>
          <a:lstStyle/>
          <a:p>
            <a:pPr algn="just">
              <a:lnSpc>
                <a:spcPct val="150000"/>
              </a:lnSpc>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This </a:t>
            </a:r>
            <a:r>
              <a:rPr lang="en-US" sz="2400" b="1" dirty="0">
                <a:solidFill>
                  <a:schemeClr val="bg1"/>
                </a:solidFill>
                <a:latin typeface="Footlight MT Light" panose="0204060206030A020304" pitchFamily="18" charset="0"/>
              </a:rPr>
              <a:t>Sleep</a:t>
            </a:r>
            <a:r>
              <a:rPr lang="en-US" sz="2400" b="1" spc="300" dirty="0">
                <a:solidFill>
                  <a:schemeClr val="bg1"/>
                </a:solidFill>
                <a:latin typeface="Footlight MT Light" panose="0204060206030A020304" pitchFamily="18" charset="0"/>
              </a:rPr>
              <a:t> </a:t>
            </a:r>
            <a:r>
              <a:rPr lang="en-US" sz="2400" b="1" dirty="0">
                <a:solidFill>
                  <a:schemeClr val="bg1"/>
                </a:solidFill>
                <a:latin typeface="Footlight MT Light" panose="0204060206030A020304" pitchFamily="18" charset="0"/>
              </a:rPr>
              <a:t>Prevention</a:t>
            </a:r>
            <a:r>
              <a:rPr lang="en-US" sz="2400" b="1" spc="300" dirty="0">
                <a:solidFill>
                  <a:schemeClr val="bg1"/>
                </a:solidFill>
                <a:latin typeface="Footlight MT Light" panose="0204060206030A020304" pitchFamily="18" charset="0"/>
              </a:rPr>
              <a:t> </a:t>
            </a:r>
            <a:r>
              <a:rPr lang="en-US" sz="2400" b="1" dirty="0">
                <a:solidFill>
                  <a:schemeClr val="bg1"/>
                </a:solidFill>
                <a:latin typeface="Bodoni MT" panose="02070603080606020203" pitchFamily="18" charset="0"/>
              </a:rPr>
              <a:t>Device </a:t>
            </a: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alerts the driver if he/she falls asleep at the car thereby, avoiding accidents and saving their lives. This system is useful especially for people who travel long distances and people who are driving late at night.</a:t>
            </a:r>
          </a:p>
          <a:p>
            <a:pPr algn="just">
              <a:lnSpc>
                <a:spcPct val="150000"/>
              </a:lnSpc>
            </a:pPr>
            <a:endPar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endParaRPr>
          </a:p>
          <a:p>
            <a:pPr algn="just">
              <a:lnSpc>
                <a:spcPct val="150000"/>
              </a:lnSpc>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This device is designed for drivers to save their lives from accidents and it aims to prevent the drivers from drowsiness and create a safer driving environment. Hence, it's good to use while driving.</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6" name="Rounded Rectangle 15"/>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0"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282083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395761" y="1129950"/>
            <a:ext cx="7214667" cy="523220"/>
          </a:xfrm>
          <a:prstGeom prst="rect">
            <a:avLst/>
          </a:prstGeom>
        </p:spPr>
        <p:txBody>
          <a:bodyPr wrap="none">
            <a:spAutoFit/>
          </a:bodyPr>
          <a:lstStyle/>
          <a:p>
            <a:r>
              <a:rPr lang="en-US" sz="2800" b="1" u="sng" dirty="0">
                <a:solidFill>
                  <a:schemeClr val="bg1"/>
                </a:solidFill>
                <a:latin typeface="Bell MT" panose="02020503060305020303" pitchFamily="18" charset="0"/>
                <a:cs typeface="Times New Roman" pitchFamily="18" charset="0"/>
              </a:rPr>
              <a:t>Price Invo</a:t>
            </a:r>
            <a:r>
              <a:rPr lang="en-US" sz="2800" u="sng" dirty="0">
                <a:solidFill>
                  <a:schemeClr val="bg1"/>
                </a:solidFill>
                <a:latin typeface="Bell MT" panose="02020503060305020303" pitchFamily="18" charset="0"/>
                <a:cs typeface="Times New Roman" pitchFamily="18" charset="0"/>
              </a:rPr>
              <a:t>l</a:t>
            </a:r>
            <a:r>
              <a:rPr lang="en-US" sz="2800" b="1" u="sng" dirty="0">
                <a:solidFill>
                  <a:schemeClr val="bg1"/>
                </a:solidFill>
                <a:latin typeface="Bell MT" panose="02020503060305020303" pitchFamily="18" charset="0"/>
                <a:cs typeface="Times New Roman" pitchFamily="18" charset="0"/>
              </a:rPr>
              <a:t>ved in Deve</a:t>
            </a:r>
            <a:r>
              <a:rPr lang="en-US" sz="2800" u="sng" dirty="0">
                <a:solidFill>
                  <a:schemeClr val="bg1"/>
                </a:solidFill>
                <a:latin typeface="Bell MT" panose="02020503060305020303" pitchFamily="18" charset="0"/>
                <a:cs typeface="Times New Roman" pitchFamily="18" charset="0"/>
              </a:rPr>
              <a:t>l</a:t>
            </a:r>
            <a:r>
              <a:rPr lang="en-US" sz="2800" b="1" u="sng" dirty="0">
                <a:solidFill>
                  <a:schemeClr val="bg1"/>
                </a:solidFill>
                <a:latin typeface="Bell MT" panose="02020503060305020303" pitchFamily="18" charset="0"/>
                <a:cs typeface="Times New Roman" pitchFamily="18" charset="0"/>
              </a:rPr>
              <a:t>oping a Sing</a:t>
            </a:r>
            <a:r>
              <a:rPr lang="en-US" sz="2800" u="sng" dirty="0">
                <a:solidFill>
                  <a:schemeClr val="bg1"/>
                </a:solidFill>
                <a:latin typeface="Bell MT" panose="02020503060305020303" pitchFamily="18" charset="0"/>
                <a:cs typeface="Times New Roman" pitchFamily="18" charset="0"/>
              </a:rPr>
              <a:t>l</a:t>
            </a:r>
            <a:r>
              <a:rPr lang="en-US" sz="2800" b="1" u="sng" dirty="0">
                <a:solidFill>
                  <a:schemeClr val="bg1"/>
                </a:solidFill>
                <a:latin typeface="Bell MT" panose="02020503060305020303" pitchFamily="18" charset="0"/>
                <a:cs typeface="Times New Roman" pitchFamily="18" charset="0"/>
              </a:rPr>
              <a:t>e Unit</a:t>
            </a:r>
            <a:r>
              <a:rPr lang="en-US" sz="2800" b="1" dirty="0">
                <a:solidFill>
                  <a:schemeClr val="bg1"/>
                </a:solidFill>
                <a:latin typeface="Bell MT" panose="02020503060305020303" pitchFamily="18" charset="0"/>
                <a:cs typeface="Times New Roman" pitchFamily="18" charset="0"/>
              </a:rPr>
              <a:t> :  </a:t>
            </a:r>
          </a:p>
        </p:txBody>
      </p:sp>
      <p:graphicFrame>
        <p:nvGraphicFramePr>
          <p:cNvPr id="4" name="Table 3"/>
          <p:cNvGraphicFramePr>
            <a:graphicFrameLocks noGrp="1"/>
          </p:cNvGraphicFramePr>
          <p:nvPr>
            <p:extLst>
              <p:ext uri="{D42A27DB-BD31-4B8C-83A1-F6EECF244321}">
                <p14:modId xmlns:p14="http://schemas.microsoft.com/office/powerpoint/2010/main" val="2273555530"/>
              </p:ext>
            </p:extLst>
          </p:nvPr>
        </p:nvGraphicFramePr>
        <p:xfrm>
          <a:off x="1395761" y="1901971"/>
          <a:ext cx="9632271" cy="4375950"/>
        </p:xfrm>
        <a:graphic>
          <a:graphicData uri="http://schemas.openxmlformats.org/drawingml/2006/table">
            <a:tbl>
              <a:tblPr firstRow="1" firstCol="1" bandRow="1">
                <a:tableStyleId>{5940675A-B579-460E-94D1-54222C63F5DA}</a:tableStyleId>
              </a:tblPr>
              <a:tblGrid>
                <a:gridCol w="871440">
                  <a:extLst>
                    <a:ext uri="{9D8B030D-6E8A-4147-A177-3AD203B41FA5}">
                      <a16:colId xmlns:a16="http://schemas.microsoft.com/office/drawing/2014/main" val="20000"/>
                    </a:ext>
                  </a:extLst>
                </a:gridCol>
                <a:gridCol w="2817231">
                  <a:extLst>
                    <a:ext uri="{9D8B030D-6E8A-4147-A177-3AD203B41FA5}">
                      <a16:colId xmlns:a16="http://schemas.microsoft.com/office/drawing/2014/main" val="20001"/>
                    </a:ext>
                  </a:extLst>
                </a:gridCol>
                <a:gridCol w="1227637">
                  <a:extLst>
                    <a:ext uri="{9D8B030D-6E8A-4147-A177-3AD203B41FA5}">
                      <a16:colId xmlns:a16="http://schemas.microsoft.com/office/drawing/2014/main" val="20002"/>
                    </a:ext>
                  </a:extLst>
                </a:gridCol>
                <a:gridCol w="1949903">
                  <a:extLst>
                    <a:ext uri="{9D8B030D-6E8A-4147-A177-3AD203B41FA5}">
                      <a16:colId xmlns:a16="http://schemas.microsoft.com/office/drawing/2014/main" val="20003"/>
                    </a:ext>
                  </a:extLst>
                </a:gridCol>
                <a:gridCol w="2766060">
                  <a:extLst>
                    <a:ext uri="{9D8B030D-6E8A-4147-A177-3AD203B41FA5}">
                      <a16:colId xmlns:a16="http://schemas.microsoft.com/office/drawing/2014/main" val="20004"/>
                    </a:ext>
                  </a:extLst>
                </a:gridCol>
              </a:tblGrid>
              <a:tr h="568577">
                <a:tc>
                  <a:txBody>
                    <a:bodyPr/>
                    <a:lstStyle/>
                    <a:p>
                      <a:pPr algn="ctr"/>
                      <a:r>
                        <a:rPr lang="en-US" sz="1600" b="1" dirty="0" err="1">
                          <a:solidFill>
                            <a:schemeClr val="bg1"/>
                          </a:solidFill>
                          <a:effectLst>
                            <a:outerShdw blurRad="38100" dist="38100" dir="2700000" algn="tl">
                              <a:srgbClr val="000000">
                                <a:alpha val="43137"/>
                              </a:srgbClr>
                            </a:outerShdw>
                          </a:effectLst>
                          <a:latin typeface="Bell MT" panose="02020503060305020303" pitchFamily="18" charset="0"/>
                        </a:rPr>
                        <a:t>Sl</a:t>
                      </a:r>
                      <a:r>
                        <a:rPr lang="en-US" sz="1600" b="1" baseline="0" dirty="0">
                          <a:solidFill>
                            <a:schemeClr val="bg1"/>
                          </a:solidFill>
                          <a:effectLst>
                            <a:outerShdw blurRad="38100" dist="38100" dir="2700000" algn="tl">
                              <a:srgbClr val="000000">
                                <a:alpha val="43137"/>
                              </a:srgbClr>
                            </a:outerShdw>
                          </a:effectLst>
                          <a:latin typeface="Bell MT" panose="02020503060305020303" pitchFamily="18" charset="0"/>
                        </a:rPr>
                        <a:t> </a:t>
                      </a:r>
                      <a:r>
                        <a:rPr lang="en-US" sz="1600" b="1" dirty="0">
                          <a:solidFill>
                            <a:schemeClr val="bg1"/>
                          </a:solidFill>
                          <a:effectLst>
                            <a:outerShdw blurRad="38100" dist="38100" dir="2700000" algn="tl">
                              <a:srgbClr val="000000">
                                <a:alpha val="43137"/>
                              </a:srgbClr>
                            </a:outerShdw>
                          </a:effectLst>
                          <a:latin typeface="Bell MT" panose="02020503060305020303" pitchFamily="18" charset="0"/>
                        </a:rPr>
                        <a:t>No.</a:t>
                      </a:r>
                      <a:endParaRPr lang="en-US" sz="1600" b="1" dirty="0">
                        <a:solidFill>
                          <a:schemeClr val="bg1"/>
                        </a:solidFill>
                        <a:effectLst>
                          <a:outerShdw blurRad="38100" dist="38100" dir="2700000" algn="tl">
                            <a:srgbClr val="000000">
                              <a:alpha val="43137"/>
                            </a:srgbClr>
                          </a:outerShdw>
                        </a:effectLst>
                        <a:latin typeface="Bell MT" panose="02020503060305020303" pitchFamily="18" charset="0"/>
                        <a:cs typeface="Times New Roman" pitchFamily="18" charset="0"/>
                      </a:endParaRPr>
                    </a:p>
                  </a:txBody>
                  <a:tcPr anchor="ctr">
                    <a:solidFill>
                      <a:schemeClr val="accent1">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outerShdw blurRad="38100" dist="38100" dir="2700000" algn="tl">
                              <a:srgbClr val="000000">
                                <a:alpha val="43137"/>
                              </a:srgbClr>
                            </a:outerShdw>
                          </a:effectLst>
                          <a:latin typeface="Bell MT" panose="02020503060305020303" pitchFamily="18" charset="0"/>
                          <a:cs typeface="Times New Roman" pitchFamily="18" charset="0"/>
                        </a:rPr>
                        <a:t>Items</a:t>
                      </a:r>
                    </a:p>
                  </a:txBody>
                  <a:tcPr anchor="ctr">
                    <a:solidFill>
                      <a:schemeClr val="accent1">
                        <a:lumMod val="75000"/>
                      </a:schemeClr>
                    </a:solidFill>
                  </a:tcPr>
                </a:tc>
                <a:tc>
                  <a:txBody>
                    <a:bodyPr/>
                    <a:lstStyle/>
                    <a:p>
                      <a:pPr algn="ctr"/>
                      <a:r>
                        <a:rPr lang="en-US" sz="1600" b="1" dirty="0">
                          <a:solidFill>
                            <a:schemeClr val="bg1"/>
                          </a:solidFill>
                          <a:effectLst>
                            <a:outerShdw blurRad="38100" dist="38100" dir="2700000" algn="tl">
                              <a:srgbClr val="000000">
                                <a:alpha val="43137"/>
                              </a:srgbClr>
                            </a:outerShdw>
                          </a:effectLst>
                          <a:latin typeface="Bell MT" panose="02020503060305020303" pitchFamily="18" charset="0"/>
                        </a:rPr>
                        <a:t>Quantity</a:t>
                      </a:r>
                      <a:r>
                        <a:rPr lang="en-US" sz="1600" b="1" baseline="0" dirty="0">
                          <a:solidFill>
                            <a:schemeClr val="bg1"/>
                          </a:solidFill>
                          <a:effectLst>
                            <a:outerShdw blurRad="38100" dist="38100" dir="2700000" algn="tl">
                              <a:srgbClr val="000000">
                                <a:alpha val="43137"/>
                              </a:srgbClr>
                            </a:outerShdw>
                          </a:effectLst>
                          <a:latin typeface="Bell MT" panose="02020503060305020303" pitchFamily="18" charset="0"/>
                        </a:rPr>
                        <a:t> </a:t>
                      </a:r>
                      <a:endParaRPr lang="en-US" sz="1600" b="1" dirty="0">
                        <a:solidFill>
                          <a:schemeClr val="bg1"/>
                        </a:solidFill>
                        <a:effectLst>
                          <a:outerShdw blurRad="38100" dist="38100" dir="2700000" algn="tl">
                            <a:srgbClr val="000000">
                              <a:alpha val="43137"/>
                            </a:srgbClr>
                          </a:outerShdw>
                        </a:effectLst>
                        <a:latin typeface="Bell MT" panose="02020503060305020303" pitchFamily="18" charset="0"/>
                        <a:cs typeface="Times New Roman" pitchFamily="18" charset="0"/>
                      </a:endParaRPr>
                    </a:p>
                  </a:txBody>
                  <a:tcPr anchor="ctr">
                    <a:solidFill>
                      <a:schemeClr val="accent1">
                        <a:lumMod val="75000"/>
                      </a:schemeClr>
                    </a:solidFill>
                  </a:tcPr>
                </a:tc>
                <a:tc>
                  <a:txBody>
                    <a:bodyPr/>
                    <a:lstStyle/>
                    <a:p>
                      <a:pPr algn="ctr"/>
                      <a:r>
                        <a:rPr lang="en-US" sz="1600" b="1" dirty="0">
                          <a:solidFill>
                            <a:schemeClr val="bg1"/>
                          </a:solidFill>
                          <a:effectLst>
                            <a:outerShdw blurRad="38100" dist="38100" dir="2700000" algn="tl">
                              <a:srgbClr val="000000">
                                <a:alpha val="43137"/>
                              </a:srgbClr>
                            </a:outerShdw>
                          </a:effectLst>
                          <a:latin typeface="Bell MT" panose="02020503060305020303" pitchFamily="18" charset="0"/>
                        </a:rPr>
                        <a:t>Amount(</a:t>
                      </a:r>
                      <a:r>
                        <a:rPr lang="en-US" sz="1600" b="1" dirty="0" err="1">
                          <a:solidFill>
                            <a:schemeClr val="bg1"/>
                          </a:solidFill>
                          <a:effectLst>
                            <a:outerShdw blurRad="38100" dist="38100" dir="2700000" algn="tl">
                              <a:srgbClr val="000000">
                                <a:alpha val="43137"/>
                              </a:srgbClr>
                            </a:outerShdw>
                          </a:effectLst>
                          <a:latin typeface="Bell MT" panose="02020503060305020303" pitchFamily="18" charset="0"/>
                        </a:rPr>
                        <a:t>Rs</a:t>
                      </a:r>
                      <a:r>
                        <a:rPr lang="en-US" sz="1600" b="1" dirty="0">
                          <a:solidFill>
                            <a:schemeClr val="bg1"/>
                          </a:solidFill>
                          <a:effectLst>
                            <a:outerShdw blurRad="38100" dist="38100" dir="2700000" algn="tl">
                              <a:srgbClr val="000000">
                                <a:alpha val="43137"/>
                              </a:srgbClr>
                            </a:outerShdw>
                          </a:effectLst>
                          <a:latin typeface="Bell MT" panose="02020503060305020303" pitchFamily="18" charset="0"/>
                        </a:rPr>
                        <a:t>.) </a:t>
                      </a:r>
                      <a:endParaRPr lang="en-US" sz="1600" b="1" dirty="0">
                        <a:solidFill>
                          <a:schemeClr val="bg1"/>
                        </a:solidFill>
                        <a:effectLst>
                          <a:outerShdw blurRad="38100" dist="38100" dir="2700000" algn="tl">
                            <a:srgbClr val="000000">
                              <a:alpha val="43137"/>
                            </a:srgbClr>
                          </a:outerShdw>
                        </a:effectLst>
                        <a:latin typeface="Bell MT" panose="02020503060305020303" pitchFamily="18" charset="0"/>
                        <a:cs typeface="Times New Roman" pitchFamily="18" charset="0"/>
                      </a:endParaRPr>
                    </a:p>
                  </a:txBody>
                  <a:tcPr anchor="ctr">
                    <a:solidFill>
                      <a:schemeClr val="accent1">
                        <a:lumMod val="75000"/>
                      </a:schemeClr>
                    </a:solidFill>
                  </a:tcPr>
                </a:tc>
                <a:tc>
                  <a:txBody>
                    <a:bodyPr/>
                    <a:lstStyle/>
                    <a:p>
                      <a:pPr algn="ctr"/>
                      <a:r>
                        <a:rPr lang="en-US" sz="1600" b="1" dirty="0">
                          <a:solidFill>
                            <a:schemeClr val="bg1"/>
                          </a:solidFill>
                          <a:effectLst>
                            <a:outerShdw blurRad="38100" dist="38100" dir="2700000" algn="tl">
                              <a:srgbClr val="000000">
                                <a:alpha val="43137"/>
                              </a:srgbClr>
                            </a:outerShdw>
                          </a:effectLst>
                          <a:latin typeface="Bell MT" panose="02020503060305020303" pitchFamily="18" charset="0"/>
                        </a:rPr>
                        <a:t>Justification </a:t>
                      </a:r>
                      <a:endParaRPr lang="en-US" sz="1600" b="1" dirty="0">
                        <a:solidFill>
                          <a:schemeClr val="bg1"/>
                        </a:solidFill>
                        <a:effectLst>
                          <a:outerShdw blurRad="38100" dist="38100" dir="2700000" algn="tl">
                            <a:srgbClr val="000000">
                              <a:alpha val="43137"/>
                            </a:srgbClr>
                          </a:outerShdw>
                        </a:effectLst>
                        <a:latin typeface="Bell MT" panose="02020503060305020303" pitchFamily="18" charset="0"/>
                        <a:cs typeface="Times New Roman" pitchFamily="18" charset="0"/>
                      </a:endParaRPr>
                    </a:p>
                  </a:txBody>
                  <a:tcPr anchor="ctr">
                    <a:solidFill>
                      <a:schemeClr val="accent1">
                        <a:lumMod val="75000"/>
                      </a:schemeClr>
                    </a:solidFill>
                  </a:tcPr>
                </a:tc>
                <a:extLst>
                  <a:ext uri="{0D108BD9-81ED-4DB2-BD59-A6C34878D82A}">
                    <a16:rowId xmlns:a16="http://schemas.microsoft.com/office/drawing/2014/main" val="10000"/>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1</a:t>
                      </a:r>
                    </a:p>
                  </a:txBody>
                  <a:tcPr anchor="ct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MPU6050 - Triple Axis Gyro Accelerometer Module</a:t>
                      </a: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tc>
                <a:tc>
                  <a:txBody>
                    <a:bodyPr/>
                    <a:lstStyle/>
                    <a:p>
                      <a:pPr algn="ctr"/>
                      <a:r>
                        <a:rPr lang="en-US" sz="1600" b="1" dirty="0">
                          <a:solidFill>
                            <a:schemeClr val="bg1"/>
                          </a:solidFill>
                          <a:latin typeface="Times New Roman" pitchFamily="18" charset="0"/>
                          <a:cs typeface="Times New Roman" pitchFamily="18" charset="0"/>
                        </a:rPr>
                        <a:t>649.00</a:t>
                      </a:r>
                    </a:p>
                  </a:txBody>
                  <a:tcPr anchor="ctr"/>
                </a:tc>
                <a:tc>
                  <a:txBody>
                    <a:bodyPr/>
                    <a:lstStyle/>
                    <a:p>
                      <a:pPr algn="ct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1"/>
                  </a:ext>
                </a:extLst>
              </a:tr>
              <a:tr h="461179">
                <a:tc>
                  <a:txBody>
                    <a:bodyPr/>
                    <a:lstStyle/>
                    <a:p>
                      <a:pPr marL="0" indent="0" algn="ctr">
                        <a:buFont typeface="+mj-lt"/>
                        <a:buNone/>
                      </a:pPr>
                      <a:r>
                        <a:rPr lang="en-US" sz="1600" b="1" dirty="0">
                          <a:solidFill>
                            <a:schemeClr val="bg1"/>
                          </a:solidFill>
                          <a:latin typeface="Times New Roman" panose="02020603050405020304" pitchFamily="18" charset="0"/>
                          <a:cs typeface="Times New Roman" panose="02020603050405020304" pitchFamily="18" charset="0"/>
                        </a:rPr>
                        <a:t>2</a:t>
                      </a:r>
                    </a:p>
                  </a:txBody>
                  <a:tcPr anchor="ct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Arduino NANO</a:t>
                      </a: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tc>
                <a:tc>
                  <a:txBody>
                    <a:bodyPr/>
                    <a:lstStyle/>
                    <a:p>
                      <a:pPr algn="ctr"/>
                      <a:r>
                        <a:rPr lang="en-US" sz="1600" b="1" dirty="0">
                          <a:solidFill>
                            <a:schemeClr val="bg1"/>
                          </a:solidFill>
                          <a:latin typeface="Times New Roman" pitchFamily="18" charset="0"/>
                          <a:cs typeface="Times New Roman" pitchFamily="18" charset="0"/>
                        </a:rPr>
                        <a:t>419.00</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2"/>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3</a:t>
                      </a:r>
                    </a:p>
                  </a:txBody>
                  <a:tcPr anchor="ct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SMPS 5V/1A</a:t>
                      </a: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tc>
                <a:tc>
                  <a:txBody>
                    <a:bodyPr/>
                    <a:lstStyle/>
                    <a:p>
                      <a:pPr algn="ctr"/>
                      <a:r>
                        <a:rPr lang="en-US" sz="1600" b="1" dirty="0">
                          <a:solidFill>
                            <a:schemeClr val="bg1"/>
                          </a:solidFill>
                          <a:latin typeface="Times New Roman" pitchFamily="18" charset="0"/>
                          <a:cs typeface="Times New Roman" pitchFamily="18" charset="0"/>
                        </a:rPr>
                        <a:t>150.00</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3"/>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4</a:t>
                      </a:r>
                    </a:p>
                  </a:txBody>
                  <a:tcPr anchor="ctr"/>
                </a:tc>
                <a:tc>
                  <a:txBody>
                    <a:bodyPr/>
                    <a:lstStyle/>
                    <a:p>
                      <a:pPr algn="ctr"/>
                      <a:r>
                        <a:rPr lang="en-US" sz="1600" b="1" dirty="0">
                          <a:solidFill>
                            <a:schemeClr val="bg1"/>
                          </a:solidFill>
                          <a:latin typeface="Times New Roman" pitchFamily="18" charset="0"/>
                          <a:cs typeface="Times New Roman" pitchFamily="18" charset="0"/>
                        </a:rPr>
                        <a:t>Vibrator</a:t>
                      </a: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tc>
                <a:tc>
                  <a:txBody>
                    <a:bodyPr/>
                    <a:lstStyle/>
                    <a:p>
                      <a:pPr algn="ctr"/>
                      <a:r>
                        <a:rPr lang="en-US" sz="1600" b="1" dirty="0">
                          <a:solidFill>
                            <a:schemeClr val="bg1"/>
                          </a:solidFill>
                          <a:latin typeface="Times New Roman" pitchFamily="18" charset="0"/>
                          <a:cs typeface="Times New Roman" pitchFamily="18" charset="0"/>
                        </a:rPr>
                        <a:t>129.00</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4"/>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5</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ON/OFF</a:t>
                      </a:r>
                      <a:r>
                        <a:rPr lang="en-US" sz="1600" b="1" baseline="0" dirty="0">
                          <a:solidFill>
                            <a:schemeClr val="bg1"/>
                          </a:solidFill>
                          <a:latin typeface="Times New Roman" pitchFamily="18" charset="0"/>
                          <a:cs typeface="Times New Roman" pitchFamily="18" charset="0"/>
                        </a:rPr>
                        <a:t>  Switch</a:t>
                      </a:r>
                      <a:endParaRPr lang="en-US" sz="1600" b="1" dirty="0">
                        <a:solidFill>
                          <a:schemeClr val="bg1"/>
                        </a:solidFill>
                        <a:latin typeface="Times New Roman" pitchFamily="18" charset="0"/>
                        <a:cs typeface="Times New Roman" pitchFamily="18" charset="0"/>
                      </a:endParaRP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20.00</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5"/>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6</a:t>
                      </a:r>
                    </a:p>
                  </a:txBody>
                  <a:tcPr anchor="ct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Piezo electric buzzer</a:t>
                      </a:r>
                    </a:p>
                  </a:txBody>
                  <a:tcPr anchor="ctr"/>
                </a:tc>
                <a:tc>
                  <a:txBody>
                    <a:bodyPr/>
                    <a:lstStyle/>
                    <a:p>
                      <a:pPr algn="ctr"/>
                      <a:r>
                        <a:rPr lang="en-US" sz="1600" b="1" dirty="0">
                          <a:solidFill>
                            <a:schemeClr val="bg1"/>
                          </a:solidFill>
                          <a:latin typeface="Times New Roman" pitchFamily="18" charset="0"/>
                          <a:cs typeface="Times New Roman" pitchFamily="18" charset="0"/>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1600" b="1" dirty="0">
                          <a:solidFill>
                            <a:schemeClr val="bg1"/>
                          </a:solidFill>
                          <a:latin typeface="Times New Roman" pitchFamily="18" charset="0"/>
                          <a:cs typeface="Times New Roman" pitchFamily="18" charset="0"/>
                        </a:rPr>
                        <a:t>20.00</a:t>
                      </a:r>
                    </a:p>
                  </a:txBody>
                  <a:tcPr anchor="ctr">
                    <a:lnL w="12700" cap="flat" cmpd="sng" algn="ctr">
                      <a:solidFill>
                        <a:schemeClr val="tx1"/>
                      </a:solidFill>
                      <a:prstDash val="solid"/>
                      <a:round/>
                      <a:headEnd type="none" w="med" len="med"/>
                      <a:tailEnd type="none" w="med" len="med"/>
                    </a:ln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tc>
                <a:extLst>
                  <a:ext uri="{0D108BD9-81ED-4DB2-BD59-A6C34878D82A}">
                    <a16:rowId xmlns:a16="http://schemas.microsoft.com/office/drawing/2014/main" val="10006"/>
                  </a:ext>
                </a:extLst>
              </a:tr>
              <a:tr h="461179">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7</a:t>
                      </a:r>
                    </a:p>
                  </a:txBody>
                  <a:tcPr anchor="ctr">
                    <a:lnR w="12700" cap="flat" cmpd="sng" algn="ctr">
                      <a:solidFill>
                        <a:schemeClr val="tx1"/>
                      </a:solidFill>
                      <a:prstDash val="solid"/>
                      <a:round/>
                      <a:headEnd type="none" w="med" len="med"/>
                      <a:tailEnd type="none" w="med" len="med"/>
                    </a:lnR>
                  </a:tcP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Power</a:t>
                      </a:r>
                      <a:r>
                        <a:rPr lang="en-US" sz="1600" b="1" baseline="0" dirty="0">
                          <a:solidFill>
                            <a:schemeClr val="bg1"/>
                          </a:solidFill>
                          <a:latin typeface="Times New Roman" panose="02020603050405020304" pitchFamily="18" charset="0"/>
                          <a:cs typeface="Times New Roman" panose="02020603050405020304" pitchFamily="18" charset="0"/>
                        </a:rPr>
                        <a:t> Connector</a:t>
                      </a:r>
                      <a:endParaRPr lang="en-US" sz="16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1" dirty="0">
                          <a:solidFill>
                            <a:schemeClr val="bg1"/>
                          </a:solidFill>
                          <a:latin typeface="Times New Roman" panose="02020603050405020304" pitchFamily="18" charset="0"/>
                          <a:cs typeface="Times New Roman" panose="02020603050405020304" pitchFamily="18" charset="0"/>
                        </a:rPr>
                        <a:t>30.00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itchFamily="18" charset="0"/>
                          <a:cs typeface="Times New Roman" pitchFamily="18" charset="0"/>
                        </a:rPr>
                        <a:t>Needed in the</a:t>
                      </a:r>
                      <a:r>
                        <a:rPr lang="en-US" sz="1600" b="1" baseline="0" dirty="0">
                          <a:solidFill>
                            <a:schemeClr val="bg1"/>
                          </a:solidFill>
                          <a:latin typeface="Times New Roman" pitchFamily="18" charset="0"/>
                          <a:cs typeface="Times New Roman" pitchFamily="18" charset="0"/>
                        </a:rPr>
                        <a:t> </a:t>
                      </a:r>
                      <a:r>
                        <a:rPr lang="en-US" sz="1600" b="1" dirty="0">
                          <a:solidFill>
                            <a:schemeClr val="bg1"/>
                          </a:solidFill>
                          <a:latin typeface="Times New Roman" pitchFamily="18" charset="0"/>
                          <a:cs typeface="Times New Roman" pitchFamily="18" charset="0"/>
                        </a:rPr>
                        <a:t>circuit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461179">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Times New Roman" panose="02020603050405020304" pitchFamily="18" charset="0"/>
                          <a:cs typeface="Times New Roman" panose="02020603050405020304" pitchFamily="18" charset="0"/>
                        </a:rPr>
                        <a:t>Total</a:t>
                      </a:r>
                    </a:p>
                  </a:txBody>
                  <a:tcPr anchor="ctr">
                    <a:lnR w="12700" cap="flat" cmpd="sng" algn="ctr">
                      <a:solidFill>
                        <a:schemeClr val="tx1"/>
                      </a:solidFill>
                      <a:prstDash val="solid"/>
                      <a:round/>
                      <a:headEnd type="none" w="med" len="med"/>
                      <a:tailEnd type="none" w="med" len="med"/>
                    </a:lnR>
                    <a:solidFill>
                      <a:schemeClr val="accent1">
                        <a:lumMod val="75000"/>
                      </a:schemeClr>
                    </a:solidFill>
                  </a:tcPr>
                </a:tc>
                <a:tc hMerge="1">
                  <a:txBody>
                    <a:bodyPr/>
                    <a:lstStyle/>
                    <a:p>
                      <a:pPr algn="ctr"/>
                      <a:endParaRPr lang="en-US" sz="1800" b="1" dirty="0">
                        <a:solidFill>
                          <a:schemeClr val="bg2">
                            <a:lumMod val="1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en-US" sz="1800" b="1" dirty="0">
                        <a:solidFill>
                          <a:schemeClr val="bg2">
                            <a:lumMod val="1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Times New Roman" panose="02020603050405020304" pitchFamily="18" charset="0"/>
                          <a:cs typeface="Times New Roman" panose="02020603050405020304" pitchFamily="18" charset="0"/>
                        </a:rPr>
                        <a:t>1,417.00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000" b="1" dirty="0">
                        <a:solidFill>
                          <a:schemeClr val="bg2">
                            <a:lumMod val="10000"/>
                          </a:schemeClr>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solidFill>
                      <a:schemeClr val="accent1">
                        <a:lumMod val="75000"/>
                      </a:schemeClr>
                    </a:solidFill>
                  </a:tcPr>
                </a:tc>
                <a:extLst>
                  <a:ext uri="{0D108BD9-81ED-4DB2-BD59-A6C34878D82A}">
                    <a16:rowId xmlns:a16="http://schemas.microsoft.com/office/drawing/2014/main" val="2937497227"/>
                  </a:ext>
                </a:extLst>
              </a:tr>
            </a:tbl>
          </a:graphicData>
        </a:graphic>
      </p:graphicFrame>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2" name="Rounded Rectangle 1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0"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234644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010499" y="1272847"/>
            <a:ext cx="11436676" cy="1077218"/>
          </a:xfrm>
          <a:prstGeom prst="rect">
            <a:avLst/>
          </a:prstGeom>
        </p:spPr>
        <p:txBody>
          <a:bodyPr wrap="square">
            <a:spAutoFit/>
          </a:bodyPr>
          <a:lstStyle/>
          <a:p>
            <a:r>
              <a:rPr lang="en-US" sz="3200" b="1" u="sng" dirty="0">
                <a:solidFill>
                  <a:schemeClr val="bg1"/>
                </a:solidFill>
                <a:latin typeface="Bell MT" panose="02020503060305020303" pitchFamily="18" charset="0"/>
                <a:ea typeface="+mj-ea"/>
                <a:cs typeface="Times New Roman" pitchFamily="18" charset="0"/>
              </a:rPr>
              <a:t>Feasibi</a:t>
            </a:r>
            <a:r>
              <a:rPr lang="en-US" sz="3200" u="sng" dirty="0">
                <a:solidFill>
                  <a:schemeClr val="bg1"/>
                </a:solidFill>
                <a:latin typeface="Bell MT" panose="02020503060305020303" pitchFamily="18" charset="0"/>
                <a:ea typeface="+mj-ea"/>
                <a:cs typeface="Times New Roman" pitchFamily="18" charset="0"/>
              </a:rPr>
              <a:t>l</a:t>
            </a:r>
            <a:r>
              <a:rPr lang="en-US" sz="3200" b="1" u="sng" dirty="0">
                <a:solidFill>
                  <a:schemeClr val="bg1"/>
                </a:solidFill>
                <a:latin typeface="Bell MT" panose="02020503060305020303" pitchFamily="18" charset="0"/>
                <a:ea typeface="+mj-ea"/>
                <a:cs typeface="Times New Roman" pitchFamily="18" charset="0"/>
              </a:rPr>
              <a:t>ity of Project in terms of prototype,</a:t>
            </a:r>
          </a:p>
          <a:p>
            <a:r>
              <a:rPr lang="en-US" sz="3200" b="1" u="sng" dirty="0">
                <a:solidFill>
                  <a:schemeClr val="bg1"/>
                </a:solidFill>
                <a:latin typeface="Bell MT" panose="02020503060305020303" pitchFamily="18" charset="0"/>
                <a:ea typeface="+mj-ea"/>
                <a:cs typeface="Times New Roman" pitchFamily="18" charset="0"/>
              </a:rPr>
              <a:t>product development</a:t>
            </a:r>
            <a:r>
              <a:rPr lang="en-US" sz="3200" b="1" dirty="0">
                <a:solidFill>
                  <a:schemeClr val="bg1"/>
                </a:solidFill>
                <a:latin typeface="Bell MT" panose="02020503060305020303" pitchFamily="18" charset="0"/>
                <a:ea typeface="+mj-ea"/>
                <a:cs typeface="Times New Roman" pitchFamily="18" charset="0"/>
              </a:rPr>
              <a:t> :</a:t>
            </a:r>
          </a:p>
        </p:txBody>
      </p:sp>
      <p:sp>
        <p:nvSpPr>
          <p:cNvPr id="7" name="TextBox 6"/>
          <p:cNvSpPr txBox="1"/>
          <p:nvPr/>
        </p:nvSpPr>
        <p:spPr>
          <a:xfrm>
            <a:off x="1048144" y="1896004"/>
            <a:ext cx="7183515" cy="1327479"/>
          </a:xfrm>
          <a:prstGeom prst="rect">
            <a:avLst/>
          </a:prstGeom>
          <a:noFill/>
        </p:spPr>
        <p:txBody>
          <a:bodyPr wrap="square" rtlCol="0">
            <a:spAutoFit/>
          </a:bodyPr>
          <a:lstStyle/>
          <a:p>
            <a:pPr>
              <a:lnSpc>
                <a:spcPct val="150000"/>
              </a:lnSpc>
            </a:pPr>
            <a:r>
              <a:rPr lang="en-US" sz="2800" dirty="0">
                <a:solidFill>
                  <a:schemeClr val="bg1"/>
                </a:solidFill>
                <a:effectLst>
                  <a:outerShdw blurRad="38100" dist="38100" dir="2700000" algn="tl">
                    <a:srgbClr val="000000">
                      <a:alpha val="43137"/>
                    </a:srgbClr>
                  </a:outerShdw>
                </a:effectLst>
                <a:latin typeface="Footlight MT Light" panose="0204060206030A020304" pitchFamily="18" charset="0"/>
              </a:rPr>
              <a:t>The project prototype is </a:t>
            </a:r>
            <a:r>
              <a:rPr lang="en-US" sz="6000" dirty="0">
                <a:solidFill>
                  <a:srgbClr val="92D050"/>
                </a:solidFill>
                <a:effectLst>
                  <a:outerShdw blurRad="38100" dist="38100" dir="2700000" algn="tl">
                    <a:srgbClr val="000000">
                      <a:alpha val="43137"/>
                    </a:srgbClr>
                  </a:outerShdw>
                </a:effectLst>
                <a:latin typeface="Footlight MT Light" panose="0204060206030A020304" pitchFamily="18" charset="0"/>
              </a:rPr>
              <a:t>READY</a:t>
            </a:r>
            <a:r>
              <a:rPr lang="en-US" sz="4800" dirty="0">
                <a:solidFill>
                  <a:schemeClr val="bg1"/>
                </a:solidFill>
                <a:effectLst>
                  <a:outerShdw blurRad="38100" dist="38100" dir="2700000" algn="tl">
                    <a:srgbClr val="000000">
                      <a:alpha val="43137"/>
                    </a:srgbClr>
                  </a:outerShdw>
                </a:effectLst>
                <a:latin typeface="Footlight MT Light" panose="0204060206030A020304" pitchFamily="18" charset="0"/>
              </a:rPr>
              <a:t>.</a:t>
            </a:r>
            <a:endParaRPr lang="en-US" sz="11500" dirty="0">
              <a:solidFill>
                <a:srgbClr val="92D050"/>
              </a:solidFill>
              <a:effectLst>
                <a:outerShdw blurRad="38100" dist="38100" dir="2700000" algn="tl">
                  <a:srgbClr val="000000">
                    <a:alpha val="43137"/>
                  </a:srgbClr>
                </a:outerShdw>
              </a:effectLst>
              <a:latin typeface="Footlight MT Light" panose="0204060206030A020304" pitchFamily="18" charset="0"/>
            </a:endParaRPr>
          </a:p>
        </p:txBody>
      </p:sp>
      <p:sp>
        <p:nvSpPr>
          <p:cNvPr id="8" name="TextBox 7"/>
          <p:cNvSpPr txBox="1"/>
          <p:nvPr/>
        </p:nvSpPr>
        <p:spPr>
          <a:xfrm>
            <a:off x="1010499" y="4419776"/>
            <a:ext cx="9757875" cy="1384995"/>
          </a:xfrm>
          <a:prstGeom prst="rect">
            <a:avLst/>
          </a:prstGeom>
          <a:noFill/>
        </p:spPr>
        <p:txBody>
          <a:bodyPr wrap="square" rtlCol="0">
            <a:spAutoFit/>
          </a:bodyPr>
          <a:lstStyle/>
          <a:p>
            <a:pPr algn="just">
              <a:lnSpc>
                <a:spcPct val="150000"/>
              </a:lnSpc>
            </a:pPr>
            <a:r>
              <a:rPr lang="en-US" sz="2800" dirty="0">
                <a:solidFill>
                  <a:schemeClr val="bg1"/>
                </a:solidFill>
                <a:effectLst>
                  <a:outerShdw blurRad="38100" dist="38100" dir="2700000" algn="tl">
                    <a:srgbClr val="000000">
                      <a:alpha val="43137"/>
                    </a:srgbClr>
                  </a:outerShdw>
                </a:effectLst>
                <a:latin typeface="Footlight MT Light" panose="0204060206030A020304" pitchFamily="18" charset="0"/>
              </a:rPr>
              <a:t>It may be widely used by the leading car companies and can be made compulsory to be placed inside cars by the Government.</a:t>
            </a:r>
          </a:p>
        </p:txBody>
      </p:sp>
      <p:sp>
        <p:nvSpPr>
          <p:cNvPr id="9" name="Rectangle 8"/>
          <p:cNvSpPr/>
          <p:nvPr/>
        </p:nvSpPr>
        <p:spPr>
          <a:xfrm>
            <a:off x="1010499" y="3835001"/>
            <a:ext cx="4522713" cy="646331"/>
          </a:xfrm>
          <a:prstGeom prst="rect">
            <a:avLst/>
          </a:prstGeom>
        </p:spPr>
        <p:txBody>
          <a:bodyPr wrap="none">
            <a:spAutoFit/>
          </a:bodyPr>
          <a:lstStyle/>
          <a:p>
            <a:r>
              <a:rPr lang="en-US" sz="3600" b="1" u="sng" dirty="0">
                <a:solidFill>
                  <a:schemeClr val="bg1"/>
                </a:solidFill>
                <a:latin typeface="Bell MT" panose="02020503060305020303" pitchFamily="18" charset="0"/>
                <a:cs typeface="Times New Roman" pitchFamily="18" charset="0"/>
              </a:rPr>
              <a:t>Business application</a:t>
            </a:r>
            <a:r>
              <a:rPr lang="en-US" sz="3600" b="1" dirty="0">
                <a:solidFill>
                  <a:schemeClr val="bg1"/>
                </a:solidFill>
                <a:latin typeface="Bell MT" panose="02020503060305020303" pitchFamily="18" charset="0"/>
                <a:cs typeface="Times New Roman" pitchFamily="18" charset="0"/>
              </a:rPr>
              <a:t> :</a:t>
            </a:r>
            <a:endParaRPr lang="en-US" sz="3600" b="1" u="sng" dirty="0">
              <a:solidFill>
                <a:schemeClr val="bg1"/>
              </a:solidFill>
              <a:latin typeface="Bell MT" panose="02020503060305020303" pitchFamily="18" charset="0"/>
              <a:cs typeface="Times New Roman" pitchFamily="18" charset="0"/>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4" name="Rounded Rectangle 13"/>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2"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6631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149315" y="1007763"/>
            <a:ext cx="2869092" cy="584775"/>
          </a:xfrm>
          <a:prstGeom prst="rect">
            <a:avLst/>
          </a:prstGeom>
        </p:spPr>
        <p:txBody>
          <a:bodyPr wrap="square">
            <a:spAutoFit/>
          </a:bodyPr>
          <a:lstStyle/>
          <a:p>
            <a:r>
              <a:rPr lang="en-US" sz="3200" b="1" u="sng" dirty="0">
                <a:solidFill>
                  <a:schemeClr val="bg1"/>
                </a:solidFill>
                <a:latin typeface="Bell MT" panose="02020503060305020303" pitchFamily="18" charset="0"/>
                <a:cs typeface="Times New Roman" pitchFamily="18" charset="0"/>
              </a:rPr>
              <a:t>Future Scope</a:t>
            </a:r>
            <a:r>
              <a:rPr lang="en-US" sz="3200" b="1" dirty="0">
                <a:solidFill>
                  <a:schemeClr val="bg1"/>
                </a:solidFill>
                <a:latin typeface="Bell MT" panose="02020503060305020303" pitchFamily="18" charset="0"/>
                <a:cs typeface="Times New Roman" pitchFamily="18" charset="0"/>
              </a:rPr>
              <a:t> :</a:t>
            </a:r>
            <a:endParaRPr lang="en-US" sz="3200" b="1" u="sng" dirty="0">
              <a:solidFill>
                <a:schemeClr val="bg1"/>
              </a:solidFill>
              <a:latin typeface="Bell MT" panose="02020503060305020303" pitchFamily="18" charset="0"/>
              <a:cs typeface="Times New Roman" pitchFamily="18" charset="0"/>
            </a:endParaRPr>
          </a:p>
        </p:txBody>
      </p:sp>
      <p:sp>
        <p:nvSpPr>
          <p:cNvPr id="4" name="TextBox 3"/>
          <p:cNvSpPr txBox="1"/>
          <p:nvPr/>
        </p:nvSpPr>
        <p:spPr>
          <a:xfrm>
            <a:off x="1096984" y="1605702"/>
            <a:ext cx="9998031" cy="4893647"/>
          </a:xfrm>
          <a:prstGeom prst="rect">
            <a:avLst/>
          </a:prstGeom>
          <a:noFill/>
        </p:spPr>
        <p:txBody>
          <a:bodyPr wrap="square" rtlCol="0">
            <a:spAutoFit/>
          </a:bodyPr>
          <a:lstStyle/>
          <a:p>
            <a:pPr algn="just"/>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The drowsiness detection proposed here is a minimum intrusive approach for monitoring driver drowsiness, based on triple axis gyro accelerometer module. Results obtained with the system are similar or even better than other commercial ones being more flexible and open source. </a:t>
            </a:r>
          </a:p>
          <a:p>
            <a:pPr algn="just"/>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The commercial systems often require a non-trivial calibration procedure, to adjust the detection. This method is accurate up to 98%.</a:t>
            </a:r>
          </a:p>
          <a:p>
            <a:pPr algn="just"/>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This method of drowsiness detection takes less computational in very less time. Hence, it is very advantageous to use this technique in the real time applications.</a:t>
            </a:r>
          </a:p>
          <a:p>
            <a:pPr algn="just"/>
            <a:endPar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endParaRPr>
          </a:p>
          <a:p>
            <a:pPr algn="just"/>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This device can sense real time movement processing and detection. This device can alert the driver by sound and vibration. This device has little inference and potential hazard to driver’s normal driving.</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8" name="Rounded Rectangle 7"/>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0"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301350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6" name="Rounded Rectangle 5"/>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8"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385698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ubtitle 2"/>
          <p:cNvSpPr>
            <a:spLocks noGrp="1"/>
          </p:cNvSpPr>
          <p:nvPr>
            <p:ph type="subTitle" idx="1"/>
          </p:nvPr>
        </p:nvSpPr>
        <p:spPr>
          <a:xfrm>
            <a:off x="1749592" y="1859255"/>
            <a:ext cx="9296937" cy="593111"/>
          </a:xfrm>
        </p:spPr>
        <p:txBody>
          <a:bodyPr>
            <a:noAutofit/>
          </a:bodyPr>
          <a:lstStyle/>
          <a:p>
            <a:r>
              <a:rPr lang="en-US" sz="3200" b="1" dirty="0">
                <a:solidFill>
                  <a:schemeClr val="bg1"/>
                </a:solidFill>
                <a:latin typeface="Bodoni MT" panose="02070603080606020203" pitchFamily="18" charset="0"/>
                <a:cs typeface="Times New Roman" pitchFamily="18" charset="0"/>
              </a:rPr>
              <a:t>Title of the Project : </a:t>
            </a:r>
            <a:r>
              <a:rPr lang="en-US" sz="2800" b="1" dirty="0">
                <a:solidFill>
                  <a:schemeClr val="bg1"/>
                </a:solidFill>
                <a:latin typeface="Bodoni MT" panose="02070603080606020203" pitchFamily="18" charset="0"/>
              </a:rPr>
              <a:t>SLEEP</a:t>
            </a:r>
            <a:r>
              <a:rPr lang="en-US" sz="2800" b="1" spc="300" dirty="0">
                <a:solidFill>
                  <a:schemeClr val="bg1"/>
                </a:solidFill>
                <a:latin typeface="Bodoni MT" panose="02070603080606020203" pitchFamily="18" charset="0"/>
              </a:rPr>
              <a:t>  </a:t>
            </a:r>
            <a:r>
              <a:rPr lang="en-US" sz="2800" b="1" dirty="0">
                <a:solidFill>
                  <a:schemeClr val="bg1"/>
                </a:solidFill>
                <a:latin typeface="Bodoni MT" panose="02070603080606020203" pitchFamily="18" charset="0"/>
              </a:rPr>
              <a:t>PREVENTION</a:t>
            </a:r>
            <a:r>
              <a:rPr lang="en-US" sz="2800" b="1" spc="300" dirty="0">
                <a:solidFill>
                  <a:schemeClr val="bg1"/>
                </a:solidFill>
                <a:latin typeface="Bodoni MT" panose="02070603080606020203" pitchFamily="18" charset="0"/>
              </a:rPr>
              <a:t>  </a:t>
            </a:r>
            <a:r>
              <a:rPr lang="en-US" sz="2800" b="1" dirty="0">
                <a:solidFill>
                  <a:schemeClr val="bg1"/>
                </a:solidFill>
                <a:latin typeface="Bodoni MT" panose="02070603080606020203" pitchFamily="18" charset="0"/>
              </a:rPr>
              <a:t>DEVICE</a:t>
            </a:r>
            <a:endParaRPr lang="en-US" sz="2800" b="1" dirty="0">
              <a:solidFill>
                <a:schemeClr val="bg1"/>
              </a:solidFill>
              <a:latin typeface="Bodoni MT" panose="02070603080606020203" pitchFamily="18" charset="0"/>
              <a:cs typeface="Times New Roman" pitchFamily="18" charset="0"/>
            </a:endParaRPr>
          </a:p>
        </p:txBody>
      </p:sp>
      <p:sp>
        <p:nvSpPr>
          <p:cNvPr id="7" name="TextBox 6"/>
          <p:cNvSpPr txBox="1"/>
          <p:nvPr/>
        </p:nvSpPr>
        <p:spPr>
          <a:xfrm>
            <a:off x="4420331" y="3711193"/>
            <a:ext cx="3723929" cy="584775"/>
          </a:xfrm>
          <a:prstGeom prst="rect">
            <a:avLst/>
          </a:prstGeom>
          <a:noFill/>
        </p:spPr>
        <p:txBody>
          <a:bodyPr wrap="square" rtlCol="0">
            <a:spAutoFit/>
          </a:bodyPr>
          <a:lstStyle/>
          <a:p>
            <a:r>
              <a:rPr lang="en-US" sz="3200" b="1" dirty="0">
                <a:solidFill>
                  <a:schemeClr val="bg1"/>
                </a:solidFill>
                <a:latin typeface="Bell MT" panose="02020503060305020303" pitchFamily="18" charset="0"/>
                <a:cs typeface="Times New Roman" pitchFamily="18" charset="0"/>
              </a:rPr>
              <a:t>Team ID : BSHU</a:t>
            </a:r>
            <a:r>
              <a:rPr lang="en-US" sz="3200" b="1" dirty="0">
                <a:solidFill>
                  <a:schemeClr val="bg1"/>
                </a:solidFill>
                <a:latin typeface="Andalus" panose="02020603050405020304" pitchFamily="18" charset="-78"/>
                <a:cs typeface="Andalus" panose="02020603050405020304" pitchFamily="18" charset="-78"/>
              </a:rPr>
              <a:t>25</a:t>
            </a:r>
            <a:r>
              <a:rPr lang="en-US" sz="3200" b="1" dirty="0">
                <a:solidFill>
                  <a:schemeClr val="bg1"/>
                </a:solidFill>
                <a:latin typeface="Bell MT" panose="02020503060305020303" pitchFamily="18" charset="0"/>
                <a:cs typeface="Times New Roman" pitchFamily="18" charset="0"/>
              </a:rPr>
              <a:t>  </a:t>
            </a:r>
          </a:p>
        </p:txBody>
      </p:sp>
      <p:sp>
        <p:nvSpPr>
          <p:cNvPr id="8" name="TextBox 7"/>
          <p:cNvSpPr txBox="1"/>
          <p:nvPr/>
        </p:nvSpPr>
        <p:spPr>
          <a:xfrm>
            <a:off x="3621959" y="4884486"/>
            <a:ext cx="4948082" cy="1384995"/>
          </a:xfrm>
          <a:prstGeom prst="rect">
            <a:avLst/>
          </a:prstGeom>
          <a:noFill/>
        </p:spPr>
        <p:txBody>
          <a:bodyPr wrap="square" rtlCol="0">
            <a:spAutoFit/>
          </a:bodyPr>
          <a:lstStyle/>
          <a:p>
            <a:pPr algn="ctr"/>
            <a:r>
              <a:rPr lang="en-US" sz="2800" b="1" dirty="0">
                <a:solidFill>
                  <a:schemeClr val="bg1"/>
                </a:solidFill>
                <a:latin typeface="Bell MT" panose="02020503060305020303" pitchFamily="18" charset="0"/>
              </a:rPr>
              <a:t>Department </a:t>
            </a:r>
          </a:p>
          <a:p>
            <a:pPr algn="ctr"/>
            <a:r>
              <a:rPr lang="en-US" sz="2800" b="1" dirty="0">
                <a:solidFill>
                  <a:schemeClr val="bg1"/>
                </a:solidFill>
                <a:latin typeface="Bell MT" panose="02020503060305020303" pitchFamily="18" charset="0"/>
              </a:rPr>
              <a:t> Basic Science and Humanities</a:t>
            </a:r>
          </a:p>
          <a:p>
            <a:pPr algn="ctr"/>
            <a:r>
              <a:rPr lang="en-US" sz="2800" b="1" dirty="0">
                <a:solidFill>
                  <a:schemeClr val="bg1"/>
                </a:solidFill>
                <a:latin typeface="Bell MT" panose="02020503060305020303" pitchFamily="18" charset="0"/>
              </a:rPr>
              <a:t>SEMESTER - </a:t>
            </a:r>
            <a:r>
              <a:rPr lang="en-US" sz="2800" b="1" dirty="0">
                <a:solidFill>
                  <a:schemeClr val="bg1"/>
                </a:solidFill>
                <a:latin typeface="Arial Narrow" panose="020B0606020202030204" pitchFamily="34" charset="0"/>
              </a:rPr>
              <a:t>1</a:t>
            </a:r>
            <a:endParaRPr lang="en-US" sz="2800" dirty="0">
              <a:solidFill>
                <a:schemeClr val="bg1"/>
              </a:solidFill>
              <a:latin typeface="Arial Narrow" panose="020B0606020202030204" pitchFamily="34" charset="0"/>
            </a:endParaRPr>
          </a:p>
        </p:txBody>
      </p:sp>
      <p:sp>
        <p:nvSpPr>
          <p:cNvPr id="2" name="Rectangle 1"/>
          <p:cNvSpPr/>
          <p:nvPr/>
        </p:nvSpPr>
        <p:spPr>
          <a:xfrm>
            <a:off x="6466300" y="366073"/>
            <a:ext cx="1634278" cy="676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14"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spTree>
    <p:extLst>
      <p:ext uri="{BB962C8B-B14F-4D97-AF65-F5344CB8AC3E}">
        <p14:creationId xmlns:p14="http://schemas.microsoft.com/office/powerpoint/2010/main" val="398103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txBox="1">
            <a:spLocks/>
          </p:cNvSpPr>
          <p:nvPr/>
        </p:nvSpPr>
        <p:spPr>
          <a:xfrm>
            <a:off x="3952781" y="1220044"/>
            <a:ext cx="5220774" cy="521564"/>
          </a:xfrm>
          <a:prstGeom prst="rect">
            <a:avLst/>
          </a:prstGeom>
        </p:spPr>
        <p:txBody>
          <a:bodyPr vert="horz" lIns="91440" tIns="45720" rIns="91440" bIns="45720" rtlCol="0" anchor="b">
            <a:noAutofit/>
          </a:bodyPr>
          <a:lstStyle>
            <a:lvl1pPr algn="l" defTabSz="457200" rtl="0" eaLnBrk="1" latinLnBrk="0" hangingPunct="1">
              <a:spcBef>
                <a:spcPct val="0"/>
              </a:spcBef>
              <a:buNone/>
              <a:defRPr sz="4800" b="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2">
                    <a:lumMod val="50000"/>
                  </a:schemeClr>
                </a:solidFill>
                <a:latin typeface="Bell MT" panose="02020503060305020303" pitchFamily="18" charset="0"/>
                <a:cs typeface="Times New Roman" pitchFamily="18" charset="0"/>
              </a:rPr>
              <a:t>Team Members &amp; Mentor</a:t>
            </a:r>
            <a:r>
              <a:rPr lang="en-US" sz="3200" b="1" dirty="0">
                <a:solidFill>
                  <a:schemeClr val="tx2">
                    <a:lumMod val="50000"/>
                  </a:schemeClr>
                </a:solidFill>
                <a:latin typeface="Bell MT" panose="02020503060305020303" pitchFamily="18" charset="0"/>
                <a:cs typeface="Times New Roman" pitchFamily="18" charset="0"/>
              </a:rPr>
              <a:t> :</a:t>
            </a:r>
            <a:endParaRPr lang="en-US" sz="3200" b="1" u="sng" dirty="0">
              <a:solidFill>
                <a:schemeClr val="tx2">
                  <a:lumMod val="50000"/>
                </a:schemeClr>
              </a:solidFill>
              <a:latin typeface="Bell MT" panose="02020503060305020303" pitchFamily="18" charset="0"/>
              <a:cs typeface="Times New Roman" pitchFamily="18" charset="0"/>
            </a:endParaRPr>
          </a:p>
        </p:txBody>
      </p:sp>
      <p:sp>
        <p:nvSpPr>
          <p:cNvPr id="7" name="TextBox 6"/>
          <p:cNvSpPr txBox="1"/>
          <p:nvPr/>
        </p:nvSpPr>
        <p:spPr>
          <a:xfrm>
            <a:off x="1897486" y="3806855"/>
            <a:ext cx="2266682" cy="369332"/>
          </a:xfrm>
          <a:prstGeom prst="rect">
            <a:avLst/>
          </a:prstGeom>
          <a:noFill/>
        </p:spPr>
        <p:txBody>
          <a:bodyPr wrap="square" rtlCol="0">
            <a:spAutoFit/>
          </a:bodyPr>
          <a:lstStyle/>
          <a:p>
            <a:r>
              <a:rPr lang="en-US" b="1" dirty="0">
                <a:solidFill>
                  <a:schemeClr val="tx2">
                    <a:lumMod val="50000"/>
                  </a:schemeClr>
                </a:solidFill>
                <a:latin typeface="Bell MT" panose="02020503060305020303" pitchFamily="18" charset="0"/>
              </a:rPr>
              <a:t>BAIVAB SARKAR</a:t>
            </a:r>
          </a:p>
        </p:txBody>
      </p:sp>
      <p:sp>
        <p:nvSpPr>
          <p:cNvPr id="8" name="TextBox 7"/>
          <p:cNvSpPr txBox="1"/>
          <p:nvPr/>
        </p:nvSpPr>
        <p:spPr>
          <a:xfrm>
            <a:off x="4931283" y="3720414"/>
            <a:ext cx="3725736" cy="646331"/>
          </a:xfrm>
          <a:prstGeom prst="rect">
            <a:avLst/>
          </a:prstGeom>
          <a:noFill/>
        </p:spPr>
        <p:txBody>
          <a:bodyPr wrap="square" rtlCol="0">
            <a:spAutoFit/>
          </a:bodyPr>
          <a:lstStyle/>
          <a:p>
            <a:pPr algn="ctr"/>
            <a:r>
              <a:rPr lang="en-US" b="1" dirty="0">
                <a:solidFill>
                  <a:schemeClr val="tx2">
                    <a:lumMod val="50000"/>
                  </a:schemeClr>
                </a:solidFill>
                <a:latin typeface="Bell MT" panose="02020503060305020303" pitchFamily="18" charset="0"/>
              </a:rPr>
              <a:t>MR. JIT CHAKRABORTY</a:t>
            </a:r>
          </a:p>
          <a:p>
            <a:pPr algn="ctr"/>
            <a:r>
              <a:rPr lang="en-US" b="1" dirty="0">
                <a:solidFill>
                  <a:schemeClr val="tx2">
                    <a:lumMod val="50000"/>
                  </a:schemeClr>
                </a:solidFill>
                <a:latin typeface="Bell MT" panose="02020503060305020303" pitchFamily="18" charset="0"/>
              </a:rPr>
              <a:t>HEAD, DEPT. OF CHEMISTRY</a:t>
            </a:r>
            <a:endParaRPr lang="en-US" dirty="0">
              <a:solidFill>
                <a:schemeClr val="tx2">
                  <a:lumMod val="50000"/>
                </a:schemeClr>
              </a:solidFill>
            </a:endParaRPr>
          </a:p>
        </p:txBody>
      </p:sp>
      <p:sp>
        <p:nvSpPr>
          <p:cNvPr id="9" name="Rectangle 8"/>
          <p:cNvSpPr/>
          <p:nvPr/>
        </p:nvSpPr>
        <p:spPr>
          <a:xfrm>
            <a:off x="5368953" y="6241434"/>
            <a:ext cx="2850396" cy="369332"/>
          </a:xfrm>
          <a:prstGeom prst="rect">
            <a:avLst/>
          </a:prstGeom>
        </p:spPr>
        <p:txBody>
          <a:bodyPr wrap="none">
            <a:spAutoFit/>
          </a:bodyPr>
          <a:lstStyle/>
          <a:p>
            <a:pPr marL="285750"/>
            <a:r>
              <a:rPr lang="en-US" b="1" dirty="0">
                <a:solidFill>
                  <a:schemeClr val="bg2">
                    <a:lumMod val="25000"/>
                  </a:schemeClr>
                </a:solidFill>
                <a:latin typeface="Bell MT" panose="02020503060305020303" pitchFamily="18" charset="0"/>
              </a:rPr>
              <a:t>TAMAL PUTATUNDA</a:t>
            </a:r>
          </a:p>
        </p:txBody>
      </p:sp>
      <p:sp>
        <p:nvSpPr>
          <p:cNvPr id="10" name="Rectangle 9"/>
          <p:cNvSpPr/>
          <p:nvPr/>
        </p:nvSpPr>
        <p:spPr>
          <a:xfrm>
            <a:off x="1474696" y="6241434"/>
            <a:ext cx="3112262" cy="369332"/>
          </a:xfrm>
          <a:prstGeom prst="rect">
            <a:avLst/>
          </a:prstGeom>
        </p:spPr>
        <p:txBody>
          <a:bodyPr wrap="none">
            <a:spAutoFit/>
          </a:bodyPr>
          <a:lstStyle/>
          <a:p>
            <a:r>
              <a:rPr lang="en-US" b="1" dirty="0">
                <a:solidFill>
                  <a:schemeClr val="bg2">
                    <a:lumMod val="25000"/>
                  </a:schemeClr>
                </a:solidFill>
                <a:latin typeface="Bell MT" panose="02020503060305020303" pitchFamily="18" charset="0"/>
              </a:rPr>
              <a:t>OISHEE MUKHOPADHYAY</a:t>
            </a:r>
            <a:endParaRPr lang="en-US"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5747" r="24054"/>
          <a:stretch/>
        </p:blipFill>
        <p:spPr>
          <a:xfrm>
            <a:off x="2249009" y="1978365"/>
            <a:ext cx="1309192" cy="1670286"/>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8523" t="3683" r="16130" b="4796"/>
          <a:stretch/>
        </p:blipFill>
        <p:spPr>
          <a:xfrm>
            <a:off x="2244217" y="4442518"/>
            <a:ext cx="1313983" cy="1649189"/>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grpSp>
        <p:nvGrpSpPr>
          <p:cNvPr id="13" name="Group 12"/>
          <p:cNvGrpSpPr/>
          <p:nvPr/>
        </p:nvGrpSpPr>
        <p:grpSpPr>
          <a:xfrm>
            <a:off x="9660128" y="4442518"/>
            <a:ext cx="2063514" cy="2168248"/>
            <a:chOff x="5762394" y="4399585"/>
            <a:chExt cx="2063514" cy="2168248"/>
          </a:xfrm>
        </p:grpSpPr>
        <p:sp>
          <p:nvSpPr>
            <p:cNvPr id="14" name="Rectangle 13"/>
            <p:cNvSpPr/>
            <p:nvPr/>
          </p:nvSpPr>
          <p:spPr>
            <a:xfrm>
              <a:off x="5762394" y="6198501"/>
              <a:ext cx="2063514" cy="369332"/>
            </a:xfrm>
            <a:prstGeom prst="rect">
              <a:avLst/>
            </a:prstGeom>
          </p:spPr>
          <p:txBody>
            <a:bodyPr wrap="none">
              <a:spAutoFit/>
            </a:bodyPr>
            <a:lstStyle/>
            <a:p>
              <a:r>
                <a:rPr lang="en-US" b="1" dirty="0">
                  <a:solidFill>
                    <a:schemeClr val="tx2">
                      <a:lumMod val="50000"/>
                    </a:schemeClr>
                  </a:solidFill>
                  <a:latin typeface="Bell MT" panose="02020503060305020303" pitchFamily="18" charset="0"/>
                </a:rPr>
                <a:t>ANANYA DUTTA</a:t>
              </a:r>
            </a:p>
          </p:txBody>
        </p: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3698" t="8986" r="5698" b="27190"/>
            <a:stretch/>
          </p:blipFill>
          <p:spPr>
            <a:xfrm>
              <a:off x="6329539" y="4399585"/>
              <a:ext cx="1313983" cy="1649188"/>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grpSp>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22576" t="2441" r="7665" b="28639"/>
          <a:stretch/>
        </p:blipFill>
        <p:spPr>
          <a:xfrm>
            <a:off x="6238531" y="4474902"/>
            <a:ext cx="1313983" cy="1670286"/>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grpSp>
        <p:nvGrpSpPr>
          <p:cNvPr id="17" name="Group 16"/>
          <p:cNvGrpSpPr/>
          <p:nvPr/>
        </p:nvGrpSpPr>
        <p:grpSpPr>
          <a:xfrm>
            <a:off x="9549585" y="1915620"/>
            <a:ext cx="2284600" cy="2168248"/>
            <a:chOff x="9519902" y="4442518"/>
            <a:chExt cx="2284600" cy="2168248"/>
          </a:xfrm>
        </p:grpSpPr>
        <p:sp>
          <p:nvSpPr>
            <p:cNvPr id="18" name="Rectangle 17"/>
            <p:cNvSpPr/>
            <p:nvPr/>
          </p:nvSpPr>
          <p:spPr>
            <a:xfrm>
              <a:off x="9519902" y="6241434"/>
              <a:ext cx="2284600" cy="369332"/>
            </a:xfrm>
            <a:prstGeom prst="rect">
              <a:avLst/>
            </a:prstGeom>
          </p:spPr>
          <p:txBody>
            <a:bodyPr wrap="none">
              <a:spAutoFit/>
            </a:bodyPr>
            <a:lstStyle/>
            <a:p>
              <a:r>
                <a:rPr lang="en-US" b="1" dirty="0">
                  <a:solidFill>
                    <a:schemeClr val="tx2">
                      <a:lumMod val="50000"/>
                    </a:schemeClr>
                  </a:solidFill>
                  <a:latin typeface="Bell MT" panose="02020503060305020303" pitchFamily="18" charset="0"/>
                </a:rPr>
                <a:t>ABHISHEK SUMAN</a:t>
              </a:r>
            </a:p>
          </p:txBody>
        </p:sp>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l="2613" t="6197" r="2526" b="6104"/>
            <a:stretch/>
          </p:blipFill>
          <p:spPr>
            <a:xfrm>
              <a:off x="10034894" y="4442518"/>
              <a:ext cx="1313983" cy="1649188"/>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grpSp>
      <p:pic>
        <p:nvPicPr>
          <p:cNvPr id="24" name="Picture 23"/>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r="16158"/>
          <a:stretch/>
        </p:blipFill>
        <p:spPr>
          <a:xfrm>
            <a:off x="6125913" y="1904144"/>
            <a:ext cx="1426601" cy="1701551"/>
          </a:xfrm>
          <a:prstGeom prst="ellipse">
            <a:avLst/>
          </a:prstGeom>
          <a:ln w="12700" cap="rnd">
            <a:solidFill>
              <a:srgbClr val="002060"/>
            </a:solidFill>
          </a:ln>
          <a:effectLst>
            <a:outerShdw blurRad="381000" dist="292100" dir="5400000" sx="-80000" sy="-18000" rotWithShape="0">
              <a:srgbClr val="000000">
                <a:alpha val="22000"/>
              </a:srgbClr>
            </a:outerShdw>
            <a:reflection blurRad="6350" stA="50000" endA="300" endPos="55500" dist="101600" dir="5400000" sy="-100000" algn="bl" rotWithShape="0"/>
          </a:effectLst>
          <a:scene3d>
            <a:camera prst="orthographicFront"/>
            <a:lightRig rig="contrasting" dir="t">
              <a:rot lat="0" lon="0" rev="3000000"/>
            </a:lightRig>
          </a:scene3d>
          <a:sp3d contourW="7620">
            <a:bevelT w="95250" h="31750"/>
            <a:contourClr>
              <a:srgbClr val="333333"/>
            </a:contourClr>
          </a:sp3d>
        </p:spPr>
      </p:pic>
      <p:pic>
        <p:nvPicPr>
          <p:cNvPr id="25" name="Picture 24"/>
          <p:cNvPicPr>
            <a:picLocks noChangeAspect="1"/>
          </p:cNvPicPr>
          <p:nvPr/>
        </p:nvPicPr>
        <p:blipFill rotWithShape="1">
          <a:blip r:embed="rId10">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98558" y="284439"/>
            <a:ext cx="898612" cy="898612"/>
          </a:xfrm>
          <a:prstGeom prst="rect">
            <a:avLst/>
          </a:prstGeom>
        </p:spPr>
      </p:pic>
      <p:sp>
        <p:nvSpPr>
          <p:cNvPr id="28" name="Rounded Rectangle 27"/>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tx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tx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tx1"/>
              </a:solidFill>
              <a:effectLst>
                <a:outerShdw blurRad="38100" dist="38100" dir="2700000" algn="tl">
                  <a:srgbClr val="000000">
                    <a:alpha val="43137"/>
                  </a:srgbClr>
                </a:outerShdw>
              </a:effectLst>
              <a:latin typeface="Cambria" panose="02040503050406030204" pitchFamily="18" charset="0"/>
            </a:endParaRPr>
          </a:p>
        </p:txBody>
      </p:sp>
      <p:pic>
        <p:nvPicPr>
          <p:cNvPr id="22"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17997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850281748"/>
              </p:ext>
            </p:extLst>
          </p:nvPr>
        </p:nvGraphicFramePr>
        <p:xfrm>
          <a:off x="714333" y="2748576"/>
          <a:ext cx="10763333" cy="2641600"/>
        </p:xfrm>
        <a:graphic>
          <a:graphicData uri="http://schemas.openxmlformats.org/drawingml/2006/table">
            <a:tbl>
              <a:tblPr firstRow="1" bandRow="1">
                <a:tableStyleId>{5940675A-B579-460E-94D1-54222C63F5DA}</a:tableStyleId>
              </a:tblPr>
              <a:tblGrid>
                <a:gridCol w="730691">
                  <a:extLst>
                    <a:ext uri="{9D8B030D-6E8A-4147-A177-3AD203B41FA5}">
                      <a16:colId xmlns:a16="http://schemas.microsoft.com/office/drawing/2014/main" val="4271804585"/>
                    </a:ext>
                  </a:extLst>
                </a:gridCol>
                <a:gridCol w="2176530">
                  <a:extLst>
                    <a:ext uri="{9D8B030D-6E8A-4147-A177-3AD203B41FA5}">
                      <a16:colId xmlns:a16="http://schemas.microsoft.com/office/drawing/2014/main" val="2371046933"/>
                    </a:ext>
                  </a:extLst>
                </a:gridCol>
                <a:gridCol w="1236372">
                  <a:extLst>
                    <a:ext uri="{9D8B030D-6E8A-4147-A177-3AD203B41FA5}">
                      <a16:colId xmlns:a16="http://schemas.microsoft.com/office/drawing/2014/main" val="1979804383"/>
                    </a:ext>
                  </a:extLst>
                </a:gridCol>
                <a:gridCol w="1687132">
                  <a:extLst>
                    <a:ext uri="{9D8B030D-6E8A-4147-A177-3AD203B41FA5}">
                      <a16:colId xmlns:a16="http://schemas.microsoft.com/office/drawing/2014/main" val="3678548766"/>
                    </a:ext>
                  </a:extLst>
                </a:gridCol>
                <a:gridCol w="1674254">
                  <a:extLst>
                    <a:ext uri="{9D8B030D-6E8A-4147-A177-3AD203B41FA5}">
                      <a16:colId xmlns:a16="http://schemas.microsoft.com/office/drawing/2014/main" val="3600754121"/>
                    </a:ext>
                  </a:extLst>
                </a:gridCol>
                <a:gridCol w="3258354">
                  <a:extLst>
                    <a:ext uri="{9D8B030D-6E8A-4147-A177-3AD203B41FA5}">
                      <a16:colId xmlns:a16="http://schemas.microsoft.com/office/drawing/2014/main" val="1615307368"/>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Sl. No</a:t>
                      </a: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Name of the Students /Innovator</a:t>
                      </a: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University Roll No</a:t>
                      </a: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College ID</a:t>
                      </a: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Mobile no</a:t>
                      </a: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latin typeface="Cambria" panose="02040503050406030204" pitchFamily="18" charset="0"/>
                          <a:cs typeface="Times New Roman" pitchFamily="18" charset="0"/>
                        </a:rPr>
                        <a:t>E-Mail Id</a:t>
                      </a:r>
                    </a:p>
                  </a:txBody>
                  <a:tcPr anchor="ctr">
                    <a:solidFill>
                      <a:srgbClr val="002060"/>
                    </a:solidFill>
                  </a:tcPr>
                </a:tc>
                <a:extLst>
                  <a:ext uri="{0D108BD9-81ED-4DB2-BD59-A6C34878D82A}">
                    <a16:rowId xmlns:a16="http://schemas.microsoft.com/office/drawing/2014/main" val="3894873012"/>
                  </a:ext>
                </a:extLst>
              </a:tr>
              <a:tr h="370840">
                <a:tc>
                  <a:txBody>
                    <a:bodyPr/>
                    <a:lstStyle/>
                    <a:p>
                      <a:pPr algn="ctr"/>
                      <a:r>
                        <a:rPr lang="en-US" sz="1800" b="1" dirty="0">
                          <a:solidFill>
                            <a:schemeClr val="tx1"/>
                          </a:solidFill>
                          <a:latin typeface="Cambria" panose="02040503050406030204" pitchFamily="18" charset="0"/>
                          <a:cs typeface="Estrangelo Edessa" panose="03080600000000000000" pitchFamily="66" charset="0"/>
                        </a:rPr>
                        <a:t>1</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mbria" panose="02040503050406030204" pitchFamily="18" charset="0"/>
                          <a:cs typeface="Estrangelo Edessa" panose="03080600000000000000" pitchFamily="66" charset="0"/>
                        </a:rPr>
                        <a:t>BAIVAB SARKAR</a:t>
                      </a:r>
                    </a:p>
                  </a:txBody>
                  <a:tcPr anchor="ctr"/>
                </a:tc>
                <a:tc>
                  <a:txBody>
                    <a:bodyPr/>
                    <a:lstStyle/>
                    <a:p>
                      <a:pPr algn="ctr"/>
                      <a:r>
                        <a:rPr lang="en-US" b="1" dirty="0">
                          <a:solidFill>
                            <a:schemeClr val="tx1"/>
                          </a:solidFill>
                          <a:latin typeface="Cambria" panose="02040503050406030204" pitchFamily="18" charset="0"/>
                        </a:rPr>
                        <a:t>NA</a:t>
                      </a:r>
                    </a:p>
                  </a:txBody>
                  <a:tcPr anchor="ctr"/>
                </a:tc>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JIS/2021/0381</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Cambria" panose="02040503050406030204" pitchFamily="18" charset="0"/>
                          <a:cs typeface="Aparajita" panose="020B0604020202020204" pitchFamily="34" charset="0"/>
                        </a:rPr>
                        <a:t>8961428548</a:t>
                      </a:r>
                    </a:p>
                  </a:txBody>
                  <a:tcPr anchor="ctr"/>
                </a:tc>
                <a:tc>
                  <a:txBody>
                    <a:bodyPr/>
                    <a:lstStyle/>
                    <a:p>
                      <a:pPr algn="ctr"/>
                      <a:r>
                        <a:rPr lang="en-US" sz="1400" b="1" dirty="0">
                          <a:solidFill>
                            <a:schemeClr val="tx1"/>
                          </a:solidFill>
                          <a:latin typeface="Cambria" panose="02040503050406030204" pitchFamily="18" charset="0"/>
                        </a:rPr>
                        <a:t>baivabsarkar@gmail.com</a:t>
                      </a:r>
                    </a:p>
                  </a:txBody>
                  <a:tcPr anchor="ctr"/>
                </a:tc>
                <a:extLst>
                  <a:ext uri="{0D108BD9-81ED-4DB2-BD59-A6C34878D82A}">
                    <a16:rowId xmlns:a16="http://schemas.microsoft.com/office/drawing/2014/main" val="744333259"/>
                  </a:ext>
                </a:extLst>
              </a:tr>
              <a:tr h="370840">
                <a:tc>
                  <a:txBody>
                    <a:bodyPr/>
                    <a:lstStyle/>
                    <a:p>
                      <a:pPr marL="0" indent="0" algn="ctr">
                        <a:buFont typeface="+mj-lt"/>
                        <a:buNone/>
                      </a:pPr>
                      <a:r>
                        <a:rPr lang="en-US" sz="1800" b="1" dirty="0">
                          <a:solidFill>
                            <a:schemeClr val="tx1"/>
                          </a:solidFill>
                          <a:latin typeface="Cambria" panose="02040503050406030204" pitchFamily="18" charset="0"/>
                          <a:cs typeface="Estrangelo Edessa" panose="03080600000000000000" pitchFamily="66" charset="0"/>
                        </a:rPr>
                        <a:t>2</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mbria" panose="02040503050406030204" pitchFamily="18" charset="0"/>
                        </a:rPr>
                        <a:t>TAMAL PUTATUNDA</a:t>
                      </a:r>
                    </a:p>
                  </a:txBody>
                  <a:tcPr anchor="ctr"/>
                </a:tc>
                <a:tc>
                  <a:txBody>
                    <a:bodyPr/>
                    <a:lstStyle/>
                    <a:p>
                      <a:pPr algn="ctr"/>
                      <a:r>
                        <a:rPr lang="en-US" b="1" dirty="0">
                          <a:solidFill>
                            <a:schemeClr val="tx1"/>
                          </a:solidFill>
                          <a:latin typeface="Cambria" panose="02040503050406030204" pitchFamily="18" charset="0"/>
                        </a:rPr>
                        <a:t>NA</a:t>
                      </a:r>
                    </a:p>
                  </a:txBody>
                  <a:tcPr anchor="ctr"/>
                </a:tc>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JIS/2021/0278</a:t>
                      </a:r>
                      <a:endParaRPr lang="en-US"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800" b="1" dirty="0">
                          <a:solidFill>
                            <a:schemeClr val="tx1"/>
                          </a:solidFill>
                          <a:latin typeface="Cambria" panose="02040503050406030204" pitchFamily="18" charset="0"/>
                          <a:cs typeface="Aparajita" panose="020B0604020202020204" pitchFamily="34" charset="0"/>
                        </a:rPr>
                        <a:t>8420622911</a:t>
                      </a:r>
                    </a:p>
                  </a:txBody>
                  <a:tcPr anchor="ctr"/>
                </a:tc>
                <a:tc>
                  <a:txBody>
                    <a:bodyPr/>
                    <a:lstStyle/>
                    <a:p>
                      <a:pPr algn="ctr"/>
                      <a:r>
                        <a:rPr lang="en-US" sz="1400" b="1" dirty="0">
                          <a:solidFill>
                            <a:schemeClr val="tx1"/>
                          </a:solidFill>
                          <a:latin typeface="Cambria" panose="02040503050406030204" pitchFamily="18" charset="0"/>
                          <a:cs typeface="Estrangelo Edessa" panose="03080600000000000000" pitchFamily="66" charset="0"/>
                        </a:rPr>
                        <a:t>tamalputatundu@gmail.com</a:t>
                      </a:r>
                    </a:p>
                  </a:txBody>
                  <a:tcPr anchor="ctr"/>
                </a:tc>
                <a:extLst>
                  <a:ext uri="{0D108BD9-81ED-4DB2-BD59-A6C34878D82A}">
                    <a16:rowId xmlns:a16="http://schemas.microsoft.com/office/drawing/2014/main" val="4150110482"/>
                  </a:ext>
                </a:extLst>
              </a:tr>
              <a:tr h="370840">
                <a:tc>
                  <a:txBody>
                    <a:bodyPr/>
                    <a:lstStyle/>
                    <a:p>
                      <a:pPr algn="ctr"/>
                      <a:r>
                        <a:rPr lang="en-US" sz="1800" b="1" dirty="0">
                          <a:solidFill>
                            <a:schemeClr val="tx1"/>
                          </a:solidFill>
                          <a:latin typeface="Cambria" panose="02040503050406030204" pitchFamily="18" charset="0"/>
                          <a:cs typeface="Estrangelo Edessa" panose="03080600000000000000" pitchFamily="66" charset="0"/>
                        </a:rPr>
                        <a:t>3</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mbria" panose="02040503050406030204" pitchFamily="18" charset="0"/>
                        </a:rPr>
                        <a:t>OISHEE MUKHOPADHYAY</a:t>
                      </a:r>
                      <a:endParaRPr lang="en-US" sz="1600" dirty="0">
                        <a:solidFill>
                          <a:schemeClr val="tx1"/>
                        </a:solidFill>
                        <a:latin typeface="Cambria" panose="02040503050406030204" pitchFamily="18" charset="0"/>
                      </a:endParaRPr>
                    </a:p>
                  </a:txBody>
                  <a:tcPr anchor="ctr"/>
                </a:tc>
                <a:tc>
                  <a:txBody>
                    <a:bodyPr/>
                    <a:lstStyle/>
                    <a:p>
                      <a:pPr algn="ctr"/>
                      <a:r>
                        <a:rPr lang="en-US" b="1" dirty="0">
                          <a:solidFill>
                            <a:schemeClr val="tx1"/>
                          </a:solidFill>
                          <a:latin typeface="Cambria" panose="02040503050406030204" pitchFamily="18" charset="0"/>
                        </a:rPr>
                        <a:t>NA</a:t>
                      </a:r>
                    </a:p>
                  </a:txBody>
                  <a:tcPr anchor="ctr"/>
                </a:tc>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JIS/2021/0352</a:t>
                      </a:r>
                      <a:endParaRPr lang="en-US"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800" b="1" dirty="0">
                          <a:solidFill>
                            <a:schemeClr val="tx1"/>
                          </a:solidFill>
                          <a:latin typeface="Cambria" panose="02040503050406030204" pitchFamily="18" charset="0"/>
                          <a:cs typeface="Aparajita" panose="020B0604020202020204" pitchFamily="34" charset="0"/>
                        </a:rPr>
                        <a:t>7602247757</a:t>
                      </a:r>
                    </a:p>
                  </a:txBody>
                  <a:tcPr anchor="ctr"/>
                </a:tc>
                <a:tc>
                  <a:txBody>
                    <a:bodyPr/>
                    <a:lstStyle/>
                    <a:p>
                      <a:pPr algn="ctr"/>
                      <a:r>
                        <a:rPr lang="en-US" sz="1400" b="1" dirty="0">
                          <a:solidFill>
                            <a:schemeClr val="tx1"/>
                          </a:solidFill>
                          <a:latin typeface="Cambria" panose="02040503050406030204" pitchFamily="18" charset="0"/>
                          <a:cs typeface="Estrangelo Edessa" panose="03080600000000000000" pitchFamily="66" charset="0"/>
                        </a:rPr>
                        <a:t>oisheemukhopadhyay00@gmail.com</a:t>
                      </a:r>
                    </a:p>
                  </a:txBody>
                  <a:tcPr anchor="ctr"/>
                </a:tc>
                <a:extLst>
                  <a:ext uri="{0D108BD9-81ED-4DB2-BD59-A6C34878D82A}">
                    <a16:rowId xmlns:a16="http://schemas.microsoft.com/office/drawing/2014/main" val="449171492"/>
                  </a:ext>
                </a:extLst>
              </a:tr>
              <a:tr h="370840">
                <a:tc>
                  <a:txBody>
                    <a:bodyPr/>
                    <a:lstStyle/>
                    <a:p>
                      <a:pPr algn="ctr"/>
                      <a:r>
                        <a:rPr lang="en-US" sz="1800" b="1" dirty="0">
                          <a:solidFill>
                            <a:schemeClr val="tx1"/>
                          </a:solidFill>
                          <a:latin typeface="Cambria" panose="02040503050406030204" pitchFamily="18" charset="0"/>
                          <a:cs typeface="Estrangelo Edessa" panose="03080600000000000000" pitchFamily="66" charset="0"/>
                        </a:rPr>
                        <a:t>4</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mbria" panose="02040503050406030204" pitchFamily="18" charset="0"/>
                        </a:rPr>
                        <a:t>ANANYA DUTTA</a:t>
                      </a:r>
                    </a:p>
                  </a:txBody>
                  <a:tcPr anchor="ctr"/>
                </a:tc>
                <a:tc>
                  <a:txBody>
                    <a:bodyPr/>
                    <a:lstStyle/>
                    <a:p>
                      <a:pPr algn="ctr"/>
                      <a:r>
                        <a:rPr lang="en-US" b="1" dirty="0">
                          <a:solidFill>
                            <a:schemeClr val="tx1"/>
                          </a:solidFill>
                          <a:latin typeface="Cambria" panose="02040503050406030204" pitchFamily="18" charset="0"/>
                        </a:rPr>
                        <a:t>NA</a:t>
                      </a:r>
                    </a:p>
                  </a:txBody>
                  <a:tcPr anchor="ctr"/>
                </a:tc>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JIS/2021/0202</a:t>
                      </a:r>
                      <a:endParaRPr lang="en-US"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800" b="1" dirty="0">
                          <a:solidFill>
                            <a:schemeClr val="tx1"/>
                          </a:solidFill>
                          <a:latin typeface="Cambria" panose="02040503050406030204" pitchFamily="18" charset="0"/>
                          <a:cs typeface="Aparajita" panose="020B0604020202020204" pitchFamily="34" charset="0"/>
                        </a:rPr>
                        <a:t>9832100519</a:t>
                      </a:r>
                    </a:p>
                  </a:txBody>
                  <a:tcPr anchor="ctr"/>
                </a:tc>
                <a:tc>
                  <a:txBody>
                    <a:bodyPr/>
                    <a:lstStyle/>
                    <a:p>
                      <a:pPr algn="ctr"/>
                      <a:r>
                        <a:rPr lang="en-US" sz="1400" b="1" dirty="0">
                          <a:solidFill>
                            <a:schemeClr val="tx1"/>
                          </a:solidFill>
                          <a:latin typeface="Cambria" panose="02040503050406030204" pitchFamily="18" charset="0"/>
                          <a:cs typeface="Estrangelo Edessa" panose="03080600000000000000" pitchFamily="66" charset="0"/>
                        </a:rPr>
                        <a:t>ananyadutta.habra@gmail.com</a:t>
                      </a:r>
                    </a:p>
                  </a:txBody>
                  <a:tcPr anchor="ctr"/>
                </a:tc>
                <a:extLst>
                  <a:ext uri="{0D108BD9-81ED-4DB2-BD59-A6C34878D82A}">
                    <a16:rowId xmlns:a16="http://schemas.microsoft.com/office/drawing/2014/main" val="1208016707"/>
                  </a:ext>
                </a:extLst>
              </a:tr>
              <a:tr h="370840">
                <a:tc>
                  <a:txBody>
                    <a:bodyPr/>
                    <a:lstStyle/>
                    <a:p>
                      <a:pPr algn="ctr"/>
                      <a:r>
                        <a:rPr lang="en-US" sz="1800" b="1" dirty="0">
                          <a:solidFill>
                            <a:schemeClr val="tx1"/>
                          </a:solidFill>
                          <a:latin typeface="Cambria" panose="02040503050406030204" pitchFamily="18" charset="0"/>
                          <a:cs typeface="Estrangelo Edessa" panose="03080600000000000000" pitchFamily="66" charset="0"/>
                        </a:rPr>
                        <a:t>5</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mbria" panose="02040503050406030204" pitchFamily="18" charset="0"/>
                        </a:rPr>
                        <a:t>ABHISHEK SUMAN</a:t>
                      </a:r>
                    </a:p>
                  </a:txBody>
                  <a:tcPr anchor="ctr"/>
                </a:tc>
                <a:tc>
                  <a:txBody>
                    <a:bodyPr/>
                    <a:lstStyle/>
                    <a:p>
                      <a:pPr algn="ctr"/>
                      <a:r>
                        <a:rPr lang="en-US" b="1" dirty="0">
                          <a:solidFill>
                            <a:schemeClr val="tx1"/>
                          </a:solidFill>
                          <a:latin typeface="Cambria" panose="02040503050406030204" pitchFamily="18" charset="0"/>
                        </a:rPr>
                        <a:t>NA</a:t>
                      </a:r>
                    </a:p>
                  </a:txBody>
                  <a:tcPr anchor="ctr"/>
                </a:tc>
                <a:tc>
                  <a:txBody>
                    <a:bodyPr/>
                    <a:lstStyle/>
                    <a:p>
                      <a:pPr algn="ctr"/>
                      <a:r>
                        <a:rPr lang="en-US" sz="1800" b="1" dirty="0">
                          <a:solidFill>
                            <a:schemeClr val="tx1"/>
                          </a:solidFill>
                          <a:latin typeface="Times New Roman" panose="02020603050405020304" pitchFamily="18" charset="0"/>
                          <a:cs typeface="Times New Roman" panose="02020603050405020304" pitchFamily="18" charset="0"/>
                        </a:rPr>
                        <a:t>JIS/2021/0369</a:t>
                      </a:r>
                      <a:endParaRPr lang="en-US"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Cambria" panose="02040503050406030204" pitchFamily="18" charset="0"/>
                          <a:cs typeface="Aparajita" panose="020B0604020202020204" pitchFamily="34" charset="0"/>
                        </a:rPr>
                        <a:t>8789168473</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Cambria" panose="02040503050406030204" pitchFamily="18" charset="0"/>
                          <a:cs typeface="Estrangelo Edessa" panose="03080600000000000000" pitchFamily="66" charset="0"/>
                        </a:rPr>
                        <a:t>abhishek478suman@gmail.com</a:t>
                      </a:r>
                    </a:p>
                  </a:txBody>
                  <a:tcPr anchor="ctr"/>
                </a:tc>
                <a:extLst>
                  <a:ext uri="{0D108BD9-81ED-4DB2-BD59-A6C34878D82A}">
                    <a16:rowId xmlns:a16="http://schemas.microsoft.com/office/drawing/2014/main" val="3690987321"/>
                  </a:ext>
                </a:extLst>
              </a:tr>
            </a:tbl>
          </a:graphicData>
        </a:graphic>
      </p:graphicFrame>
      <p:sp>
        <p:nvSpPr>
          <p:cNvPr id="4" name="Rectangle 3"/>
          <p:cNvSpPr/>
          <p:nvPr/>
        </p:nvSpPr>
        <p:spPr>
          <a:xfrm>
            <a:off x="971550" y="1616551"/>
            <a:ext cx="2984032" cy="584775"/>
          </a:xfrm>
          <a:prstGeom prst="rect">
            <a:avLst/>
          </a:prstGeom>
        </p:spPr>
        <p:txBody>
          <a:bodyPr wrap="square">
            <a:spAutoFit/>
          </a:bodyPr>
          <a:lstStyle/>
          <a:p>
            <a:r>
              <a:rPr lang="en-US" sz="3200" b="1" u="sng" dirty="0">
                <a:latin typeface="Bell MT" panose="02020503060305020303" pitchFamily="18" charset="0"/>
                <a:cs typeface="Times New Roman" pitchFamily="18" charset="0"/>
              </a:rPr>
              <a:t>Team Contact</a:t>
            </a:r>
            <a:r>
              <a:rPr lang="en-US" sz="3200" b="1" dirty="0">
                <a:latin typeface="Bell MT" panose="02020503060305020303" pitchFamily="18" charset="0"/>
                <a:cs typeface="Times New Roman" pitchFamily="18" charset="0"/>
              </a:rPr>
              <a:t> : </a:t>
            </a:r>
            <a:endParaRPr lang="en-US" sz="3200" b="1" dirty="0">
              <a:latin typeface="Bell MT" panose="02020503060305020303" pitchFamily="18"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8558" y="284439"/>
            <a:ext cx="898612" cy="898612"/>
          </a:xfrm>
          <a:prstGeom prst="rect">
            <a:avLst/>
          </a:prstGeom>
        </p:spPr>
      </p:pic>
      <p:pic>
        <p:nvPicPr>
          <p:cNvPr id="11"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tx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tx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tx1"/>
              </a:solidFill>
              <a:effectLst>
                <a:outerShdw blurRad="38100" dist="38100" dir="2700000" algn="tl">
                  <a:srgbClr val="000000">
                    <a:alpha val="43137"/>
                  </a:srgbClr>
                </a:outerShdw>
              </a:effectLst>
              <a:latin typeface="Cambria" panose="02040503050406030204" pitchFamily="18" charset="0"/>
            </a:endParaRPr>
          </a:p>
        </p:txBody>
      </p:sp>
    </p:spTree>
    <p:extLst>
      <p:ext uri="{BB962C8B-B14F-4D97-AF65-F5344CB8AC3E}">
        <p14:creationId xmlns:p14="http://schemas.microsoft.com/office/powerpoint/2010/main" val="389248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2"/>
          <p:cNvSpPr txBox="1">
            <a:spLocks/>
          </p:cNvSpPr>
          <p:nvPr/>
        </p:nvSpPr>
        <p:spPr>
          <a:xfrm>
            <a:off x="1061395" y="1549814"/>
            <a:ext cx="10020891" cy="48114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q"/>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India is one of the countries with an alarmingly high number of deaths attributed to road accidents.</a:t>
            </a:r>
          </a:p>
          <a:p>
            <a:pPr marL="285750" indent="-285750" algn="just">
              <a:lnSpc>
                <a:spcPct val="150000"/>
              </a:lnSpc>
              <a:buFont typeface="Wingdings" panose="05000000000000000000" pitchFamily="2" charset="2"/>
              <a:buChar char="q"/>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A study conducted in 2020 revealed that truck drivers in India drive 12 hours a day covering around 417 km, with almost 50% of them admitting that they feel sleepy or tired while driving. </a:t>
            </a:r>
          </a:p>
          <a:p>
            <a:pPr marL="285750" indent="-285750" algn="just">
              <a:lnSpc>
                <a:spcPct val="150000"/>
              </a:lnSpc>
              <a:buFont typeface="Wingdings" panose="05000000000000000000" pitchFamily="2" charset="2"/>
              <a:buChar char="q"/>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Another study revealed that more than 23% of truck drivers have sleep deprivation. </a:t>
            </a:r>
          </a:p>
          <a:p>
            <a:pPr marL="285750" indent="-285750" algn="just">
              <a:lnSpc>
                <a:spcPct val="150000"/>
              </a:lnSpc>
              <a:buFont typeface="Wingdings" panose="05000000000000000000" pitchFamily="2" charset="2"/>
              <a:buChar char="q"/>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Clearly, these drowsy drivers can cause fatal accidents on roads.</a:t>
            </a:r>
          </a:p>
        </p:txBody>
      </p:sp>
      <p:sp>
        <p:nvSpPr>
          <p:cNvPr id="10" name="Rectangle 9"/>
          <p:cNvSpPr/>
          <p:nvPr/>
        </p:nvSpPr>
        <p:spPr>
          <a:xfrm>
            <a:off x="1698933" y="965039"/>
            <a:ext cx="4166345" cy="584775"/>
          </a:xfrm>
          <a:prstGeom prst="rect">
            <a:avLst/>
          </a:prstGeom>
        </p:spPr>
        <p:txBody>
          <a:bodyPr wrap="square">
            <a:spAutoFit/>
          </a:bodyPr>
          <a:lstStyle/>
          <a:p>
            <a:r>
              <a:rPr lang="en-US" sz="3200" b="1" u="sng" dirty="0">
                <a:solidFill>
                  <a:schemeClr val="bg1"/>
                </a:solidFill>
                <a:latin typeface="Bell MT" panose="02020503060305020303" pitchFamily="18" charset="0"/>
                <a:cs typeface="Times New Roman" pitchFamily="18" charset="0"/>
              </a:rPr>
              <a:t>Prob</a:t>
            </a:r>
            <a:r>
              <a:rPr lang="en-US" sz="3200" u="sng" dirty="0">
                <a:solidFill>
                  <a:schemeClr val="bg1"/>
                </a:solidFill>
                <a:latin typeface="Bell MT" panose="02020503060305020303" pitchFamily="18" charset="0"/>
                <a:cs typeface="Times New Roman" pitchFamily="18" charset="0"/>
              </a:rPr>
              <a:t>l</a:t>
            </a:r>
            <a:r>
              <a:rPr lang="en-US" sz="3200" b="1" u="sng" dirty="0">
                <a:solidFill>
                  <a:schemeClr val="bg1"/>
                </a:solidFill>
                <a:latin typeface="Bell MT" panose="02020503060305020303" pitchFamily="18" charset="0"/>
                <a:cs typeface="Times New Roman" pitchFamily="18" charset="0"/>
              </a:rPr>
              <a:t>em Statement</a:t>
            </a:r>
            <a:r>
              <a:rPr lang="en-US" sz="3200" b="1" dirty="0">
                <a:solidFill>
                  <a:schemeClr val="bg1"/>
                </a:solidFill>
                <a:latin typeface="Bell MT" panose="02020503060305020303" pitchFamily="18" charset="0"/>
                <a:cs typeface="Times New Roman" pitchFamily="18" charset="0"/>
              </a:rPr>
              <a:t> : </a:t>
            </a:r>
            <a:endParaRPr lang="en-US" sz="3200" dirty="0">
              <a:solidFill>
                <a:schemeClr val="bg1"/>
              </a:solidFill>
              <a:latin typeface="Bell MT" panose="02020503060305020303" pitchFamily="18" charset="0"/>
            </a:endParaRP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17"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
        <p:nvSpPr>
          <p:cNvPr id="18" name="Rounded Rectangle 17"/>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4" name="Picture 3"/>
          <p:cNvPicPr>
            <a:picLocks noChangeAspect="1"/>
          </p:cNvPicPr>
          <p:nvPr/>
        </p:nvPicPr>
        <p:blipFill rotWithShape="1">
          <a:blip r:embed="rId6"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spTree>
    <p:extLst>
      <p:ext uri="{BB962C8B-B14F-4D97-AF65-F5344CB8AC3E}">
        <p14:creationId xmlns:p14="http://schemas.microsoft.com/office/powerpoint/2010/main" val="107486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3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183966" y="1210110"/>
            <a:ext cx="3371051" cy="584775"/>
          </a:xfrm>
          <a:prstGeom prst="rect">
            <a:avLst/>
          </a:prstGeom>
        </p:spPr>
        <p:txBody>
          <a:bodyPr wrap="none">
            <a:spAutoFit/>
          </a:bodyPr>
          <a:lstStyle/>
          <a:p>
            <a:r>
              <a:rPr lang="en-US" sz="3200" b="1" u="sng" dirty="0">
                <a:solidFill>
                  <a:schemeClr val="bg1"/>
                </a:solidFill>
                <a:latin typeface="Bell MT" panose="02020503060305020303" pitchFamily="18" charset="0"/>
                <a:cs typeface="Times New Roman" pitchFamily="18" charset="0"/>
              </a:rPr>
              <a:t>Project Abstract</a:t>
            </a:r>
            <a:r>
              <a:rPr lang="en-US" sz="3200" b="1" dirty="0">
                <a:solidFill>
                  <a:schemeClr val="bg1"/>
                </a:solidFill>
                <a:latin typeface="Bell MT" panose="02020503060305020303" pitchFamily="18" charset="0"/>
                <a:cs typeface="Times New Roman" pitchFamily="18" charset="0"/>
              </a:rPr>
              <a:t> :</a:t>
            </a:r>
          </a:p>
        </p:txBody>
      </p:sp>
      <p:sp>
        <p:nvSpPr>
          <p:cNvPr id="4" name="TextBox 3"/>
          <p:cNvSpPr txBox="1"/>
          <p:nvPr/>
        </p:nvSpPr>
        <p:spPr>
          <a:xfrm>
            <a:off x="1183966" y="1821423"/>
            <a:ext cx="10166668" cy="4524315"/>
          </a:xfrm>
          <a:prstGeom prst="rect">
            <a:avLst/>
          </a:prstGeom>
          <a:noFill/>
        </p:spPr>
        <p:txBody>
          <a:bodyPr wrap="square" rtlCol="0">
            <a:spAutoFit/>
          </a:bodyPr>
          <a:lstStyle/>
          <a:p>
            <a:pPr algn="just">
              <a:lnSpc>
                <a:spcPct val="150000"/>
              </a:lnSpc>
            </a:pPr>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Feeling sleepy while driving could cause hazardous traffic accident. However, when driving alone on highway or driving over a long period of time, drivers are inclined to feel bored and sleepy, or even fall asleep. Nowadays most of the products of driver anti-sleep detection sold in the market are simply earphone making intermittent noises, which is quite annoying and inefficient. As such, there is a high demand for cheap and efficient driver sleep detection. Therefore, we came up with an idea and successfully developed a sleepy detection and alarming system, which could effectively meet this demand.</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11"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
        <p:nvSpPr>
          <p:cNvPr id="12" name="Rounded Rectangle 1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spTree>
    <p:extLst>
      <p:ext uri="{BB962C8B-B14F-4D97-AF65-F5344CB8AC3E}">
        <p14:creationId xmlns:p14="http://schemas.microsoft.com/office/powerpoint/2010/main" val="387926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486061" y="1085437"/>
            <a:ext cx="6058710" cy="584775"/>
          </a:xfrm>
          <a:prstGeom prst="rect">
            <a:avLst/>
          </a:prstGeom>
        </p:spPr>
        <p:txBody>
          <a:bodyPr wrap="none">
            <a:spAutoFit/>
          </a:bodyPr>
          <a:lstStyle/>
          <a:p>
            <a:r>
              <a:rPr lang="en-US" sz="3200" b="1" u="sng" dirty="0">
                <a:solidFill>
                  <a:schemeClr val="bg1"/>
                </a:solidFill>
                <a:latin typeface="Bell MT" panose="02020503060305020303" pitchFamily="18" charset="0"/>
                <a:cs typeface="Times New Roman" pitchFamily="18" charset="0"/>
              </a:rPr>
              <a:t>Idea towards Prob</a:t>
            </a:r>
            <a:r>
              <a:rPr lang="en-US" sz="3200" u="sng" dirty="0">
                <a:solidFill>
                  <a:schemeClr val="bg1"/>
                </a:solidFill>
                <a:latin typeface="Bell MT" panose="02020503060305020303" pitchFamily="18" charset="0"/>
                <a:cs typeface="Times New Roman" pitchFamily="18" charset="0"/>
              </a:rPr>
              <a:t>l</a:t>
            </a:r>
            <a:r>
              <a:rPr lang="en-US" sz="3200" b="1" u="sng" dirty="0">
                <a:solidFill>
                  <a:schemeClr val="bg1"/>
                </a:solidFill>
                <a:latin typeface="Bell MT" panose="02020503060305020303" pitchFamily="18" charset="0"/>
                <a:cs typeface="Times New Roman" pitchFamily="18" charset="0"/>
              </a:rPr>
              <a:t>em Solution</a:t>
            </a:r>
            <a:r>
              <a:rPr lang="en-US" sz="3200" b="1" dirty="0">
                <a:solidFill>
                  <a:schemeClr val="bg1"/>
                </a:solidFill>
                <a:latin typeface="Bell MT" panose="02020503060305020303" pitchFamily="18" charset="0"/>
                <a:cs typeface="Times New Roman" pitchFamily="18" charset="0"/>
              </a:rPr>
              <a:t> : </a:t>
            </a:r>
            <a:endParaRPr lang="en-US" sz="3200" dirty="0">
              <a:solidFill>
                <a:schemeClr val="bg1"/>
              </a:solidFill>
              <a:latin typeface="Bell MT" panose="02020503060305020303" pitchFamily="18" charset="0"/>
            </a:endParaRPr>
          </a:p>
        </p:txBody>
      </p:sp>
      <p:sp>
        <p:nvSpPr>
          <p:cNvPr id="9" name="Rectangle 8"/>
          <p:cNvSpPr/>
          <p:nvPr/>
        </p:nvSpPr>
        <p:spPr>
          <a:xfrm>
            <a:off x="923864" y="1851338"/>
            <a:ext cx="10344272" cy="4462760"/>
          </a:xfrm>
          <a:prstGeom prst="rect">
            <a:avLst/>
          </a:prstGeom>
        </p:spPr>
        <p:txBody>
          <a:bodyPr wrap="square">
            <a:spAutoFit/>
          </a:bodyPr>
          <a:lstStyle/>
          <a:p>
            <a:pPr algn="just">
              <a:spcBef>
                <a:spcPts val="600"/>
              </a:spcBef>
              <a:spcAft>
                <a:spcPts val="600"/>
              </a:spcAft>
            </a:pPr>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Everyone knows about the alarms that abruptly wake us from our slumbers each morning, but have you heard of alarms that can keep us awake while we're driving? We present - </a:t>
            </a: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“SLEEP  PREVENTION  DEVICE“</a:t>
            </a:r>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a:t>
            </a:r>
            <a:endPar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endParaRPr>
          </a:p>
          <a:p>
            <a:pPr algn="just">
              <a:spcBef>
                <a:spcPts val="600"/>
              </a:spcBef>
              <a:spcAft>
                <a:spcPts val="600"/>
              </a:spcAft>
            </a:pPr>
            <a:r>
              <a:rPr lang="en-US" sz="2400" b="1" dirty="0">
                <a:solidFill>
                  <a:schemeClr val="bg1"/>
                </a:solidFill>
                <a:effectLst>
                  <a:outerShdw blurRad="38100" dist="38100" dir="2700000" algn="tl">
                    <a:srgbClr val="000000">
                      <a:alpha val="43137"/>
                    </a:srgbClr>
                  </a:outerShdw>
                </a:effectLst>
                <a:latin typeface="Footlight MT Light" panose="0204060206030A020304" pitchFamily="18" charset="0"/>
              </a:rPr>
              <a:t>Sleep  Prevention  Device </a:t>
            </a:r>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is an device to keep car drivers awake. Although it was designed for car drivers, it can also be used in any other situation where you need to stay awake.</a:t>
            </a:r>
          </a:p>
          <a:p>
            <a:pPr algn="just">
              <a:spcBef>
                <a:spcPts val="600"/>
              </a:spcBef>
              <a:spcAft>
                <a:spcPts val="600"/>
              </a:spcAft>
            </a:pPr>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This Sleep  Prevention  Device reduce distracted driving accidents using only Arduino, MPU6050 and a buzzer. If a driver writes a message and looks down for more than 3 seconds the buzzer is activated. So, if the driver looks down or looks up for more than 3 seconds a buzzer is activated which alerts the driver. This project can also be used as the driver drowsiness detection system.</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pic>
        <p:nvPicPr>
          <p:cNvPr id="12"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
        <p:nvSpPr>
          <p:cNvPr id="13" name="Rounded Rectangle 12"/>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spTree>
    <p:extLst>
      <p:ext uri="{BB962C8B-B14F-4D97-AF65-F5344CB8AC3E}">
        <p14:creationId xmlns:p14="http://schemas.microsoft.com/office/powerpoint/2010/main" val="384594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971550" y="1292784"/>
            <a:ext cx="6222409" cy="584775"/>
          </a:xfrm>
          <a:prstGeom prst="rect">
            <a:avLst/>
          </a:prstGeom>
        </p:spPr>
        <p:txBody>
          <a:bodyPr wrap="none">
            <a:spAutoFit/>
          </a:bodyPr>
          <a:lstStyle/>
          <a:p>
            <a:r>
              <a:rPr lang="en-US" sz="3200" b="1" u="sng" dirty="0">
                <a:solidFill>
                  <a:schemeClr val="bg1"/>
                </a:solidFill>
                <a:latin typeface="Bell MT" panose="02020503060305020303" pitchFamily="18" charset="0"/>
                <a:cs typeface="Times New Roman" pitchFamily="18" charset="0"/>
              </a:rPr>
              <a:t>Nove</a:t>
            </a:r>
            <a:r>
              <a:rPr lang="en-US" sz="3200" u="sng" dirty="0">
                <a:solidFill>
                  <a:schemeClr val="bg1"/>
                </a:solidFill>
                <a:latin typeface="Bell MT" panose="02020503060305020303" pitchFamily="18" charset="0"/>
                <a:cs typeface="Times New Roman" pitchFamily="18" charset="0"/>
              </a:rPr>
              <a:t>l</a:t>
            </a:r>
            <a:r>
              <a:rPr lang="en-US" sz="3200" b="1" u="sng" dirty="0">
                <a:solidFill>
                  <a:schemeClr val="bg1"/>
                </a:solidFill>
                <a:latin typeface="Bell MT" panose="02020503060305020303" pitchFamily="18" charset="0"/>
                <a:cs typeface="Times New Roman" pitchFamily="18" charset="0"/>
              </a:rPr>
              <a:t>ty/uniqueness  of the Idea</a:t>
            </a:r>
            <a:r>
              <a:rPr lang="en-US" sz="3200" b="1" dirty="0">
                <a:solidFill>
                  <a:schemeClr val="bg1"/>
                </a:solidFill>
                <a:latin typeface="Bell MT" panose="02020503060305020303" pitchFamily="18" charset="0"/>
                <a:cs typeface="Times New Roman" pitchFamily="18" charset="0"/>
              </a:rPr>
              <a:t> :</a:t>
            </a:r>
            <a:endParaRPr lang="en-US" sz="3200" b="1" u="sng" dirty="0">
              <a:solidFill>
                <a:schemeClr val="bg1"/>
              </a:solidFill>
              <a:latin typeface="Bell MT" panose="02020503060305020303" pitchFamily="18" charset="0"/>
              <a:cs typeface="Times New Roman" pitchFamily="18" charset="0"/>
            </a:endParaRPr>
          </a:p>
        </p:txBody>
      </p:sp>
      <p:sp>
        <p:nvSpPr>
          <p:cNvPr id="9" name="Rectangle 8"/>
          <p:cNvSpPr/>
          <p:nvPr/>
        </p:nvSpPr>
        <p:spPr>
          <a:xfrm>
            <a:off x="918693" y="2076781"/>
            <a:ext cx="10354613" cy="4154984"/>
          </a:xfrm>
          <a:prstGeom prst="rect">
            <a:avLst/>
          </a:prstGeom>
        </p:spPr>
        <p:txBody>
          <a:bodyPr wrap="square">
            <a:spAutoFit/>
          </a:bodyPr>
          <a:lstStyle/>
          <a:p>
            <a:pPr algn="just"/>
            <a:r>
              <a:rPr lang="en-US" sz="2400" dirty="0">
                <a:solidFill>
                  <a:schemeClr val="bg1"/>
                </a:solidFill>
                <a:effectLst>
                  <a:outerShdw blurRad="38100" dist="38100" dir="2700000" algn="tl">
                    <a:srgbClr val="000000">
                      <a:alpha val="43137"/>
                    </a:srgbClr>
                  </a:outerShdw>
                </a:effectLst>
                <a:latin typeface="Footlight MT Light" panose="0204060206030A020304" pitchFamily="18" charset="0"/>
              </a:rPr>
              <a:t>The Anti-Sleep Alarm by Seniority has been designed for your head that delivers a high alarm pitch to keep you from dozing off to sleep.  The device is meant to be worn on your head . As the driver's head nods below a preset angle, it emits a loud alarm signal  with vibration that  alerting the driver to take corrective action. The Alarm is not only designed for drivers, it is perfect for people who need to be totally alert while on duty such as security guards, machine operators and even students. This device is the best choice for drivers and very effective in keeping drivers awake. If your head tilts or  moves forward more than 30 degrees, a high-pitched alarm will ring with vibration. This smart device ensures your safety and keeps you aware and awake. Good to use while working, driving and studying!</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3" name="Rounded Rectangle 12"/>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1"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350887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930" r="593" b="2367"/>
          <a:stretch/>
        </p:blipFill>
        <p:spPr>
          <a:xfrm>
            <a:off x="1865294" y="1749948"/>
            <a:ext cx="7999924" cy="4728125"/>
          </a:xfrm>
          <a:prstGeom prst="rect">
            <a:avLst/>
          </a:prstGeom>
        </p:spPr>
      </p:pic>
      <p:sp>
        <p:nvSpPr>
          <p:cNvPr id="4" name="Rectangle 3"/>
          <p:cNvSpPr/>
          <p:nvPr/>
        </p:nvSpPr>
        <p:spPr>
          <a:xfrm>
            <a:off x="1865294" y="1087428"/>
            <a:ext cx="6968831" cy="584775"/>
          </a:xfrm>
          <a:prstGeom prst="rect">
            <a:avLst/>
          </a:prstGeom>
        </p:spPr>
        <p:txBody>
          <a:bodyPr wrap="none">
            <a:spAutoFit/>
          </a:bodyPr>
          <a:lstStyle/>
          <a:p>
            <a:r>
              <a:rPr lang="en-US" sz="3200" b="1" u="sng" dirty="0">
                <a:solidFill>
                  <a:schemeClr val="bg1"/>
                </a:solidFill>
                <a:latin typeface="Bell MT" panose="02020503060305020303" pitchFamily="18" charset="0"/>
                <a:cs typeface="Times New Roman" pitchFamily="18" charset="0"/>
              </a:rPr>
              <a:t>Circuit Diagram Related to Project</a:t>
            </a:r>
            <a:r>
              <a:rPr lang="en-US" sz="3200" b="1" dirty="0">
                <a:solidFill>
                  <a:schemeClr val="bg1"/>
                </a:solidFill>
                <a:latin typeface="Bell MT" panose="02020503060305020303" pitchFamily="18" charset="0"/>
                <a:cs typeface="Times New Roman" pitchFamily="18" charset="0"/>
              </a:rPr>
              <a:t> :</a:t>
            </a:r>
            <a:endParaRPr lang="en-US" sz="3200" u="sng" dirty="0">
              <a:solidFill>
                <a:schemeClr val="bg1"/>
              </a:solidFill>
              <a:latin typeface="Bell MT" panose="02020503060305020303" pitchFamily="18"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80324"/>
          <a:stretch/>
        </p:blipFill>
        <p:spPr>
          <a:xfrm>
            <a:off x="336392" y="346325"/>
            <a:ext cx="760592" cy="743460"/>
          </a:xfrm>
          <a:prstGeom prst="rect">
            <a:avLst/>
          </a:prstGeom>
        </p:spPr>
      </p:pic>
      <p:sp>
        <p:nvSpPr>
          <p:cNvPr id="12" name="Rounded Rectangle 11"/>
          <p:cNvSpPr/>
          <p:nvPr/>
        </p:nvSpPr>
        <p:spPr>
          <a:xfrm>
            <a:off x="3588208" y="431424"/>
            <a:ext cx="2272053" cy="47007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15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JISTech</a:t>
            </a:r>
            <a:r>
              <a:rPr lang="en-US" sz="3200" dirty="0">
                <a:solidFill>
                  <a:schemeClr val="bg1"/>
                </a:solidFill>
                <a:effectLst>
                  <a:outerShdw blurRad="38100" dist="38100" dir="2700000" algn="tl">
                    <a:srgbClr val="000000">
                      <a:alpha val="43137"/>
                    </a:srgbClr>
                  </a:outerShdw>
                </a:effectLst>
                <a:latin typeface="Cambria" panose="02040503050406030204" pitchFamily="18" charset="0"/>
                <a:ea typeface="MS Mincho" panose="02020609040205080304" pitchFamily="49" charset="-128"/>
                <a:cs typeface="Angsana New" panose="02020603050405020304" pitchFamily="18" charset="-34"/>
              </a:rPr>
              <a:t>2K21</a:t>
            </a:r>
            <a:endParaRPr lang="en-US" sz="3200" dirty="0">
              <a:solidFill>
                <a:schemeClr val="bg1"/>
              </a:solidFill>
              <a:effectLst>
                <a:outerShdw blurRad="38100" dist="38100" dir="2700000" algn="tl">
                  <a:srgbClr val="000000">
                    <a:alpha val="43137"/>
                  </a:srgbClr>
                </a:outerShdw>
              </a:effectLst>
              <a:latin typeface="Cambria" panose="02040503050406030204" pitchFamily="18" charset="0"/>
            </a:endParaRPr>
          </a:p>
        </p:txBody>
      </p:sp>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4179" t="27949" r="28806" b="26827"/>
          <a:stretch/>
        </p:blipFill>
        <p:spPr>
          <a:xfrm>
            <a:off x="10867919" y="346325"/>
            <a:ext cx="1002033" cy="963860"/>
          </a:xfrm>
          <a:prstGeom prst="rect">
            <a:avLst/>
          </a:prstGeom>
        </p:spPr>
      </p:pic>
      <p:pic>
        <p:nvPicPr>
          <p:cNvPr id="10" name="Picture 7" descr="MOE's Innovation Cell- GOI on Twitter: &quot;MIC has released Institution's  Innovation Council LOGO. Explanation of IIC LOGO: https://t.co/2tcQNztt4A… &qu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464" t="17903" r="8752" b="24451"/>
          <a:stretch/>
        </p:blipFill>
        <p:spPr bwMode="auto">
          <a:xfrm>
            <a:off x="6509631" y="325163"/>
            <a:ext cx="1572747" cy="682600"/>
          </a:xfrm>
          <a:prstGeom prst="rect">
            <a:avLst/>
          </a:prstGeom>
          <a:solidFill>
            <a:schemeClr val="bg1"/>
          </a:solidFill>
        </p:spPr>
      </p:pic>
    </p:spTree>
    <p:extLst>
      <p:ext uri="{BB962C8B-B14F-4D97-AF65-F5344CB8AC3E}">
        <p14:creationId xmlns:p14="http://schemas.microsoft.com/office/powerpoint/2010/main" val="19437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1015</Words>
  <Application>Microsoft Office PowerPoint</Application>
  <PresentationFormat>Widescreen</PresentationFormat>
  <Paragraphs>144</Paragraphs>
  <Slides>16</Slides>
  <Notes>0</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BAIVAB</dc:creator>
  <cp:lastModifiedBy>BAIVAB SARKAR</cp:lastModifiedBy>
  <cp:revision>43</cp:revision>
  <dcterms:created xsi:type="dcterms:W3CDTF">2021-09-30T13:08:22Z</dcterms:created>
  <dcterms:modified xsi:type="dcterms:W3CDTF">2021-10-01T09:42:39Z</dcterms:modified>
</cp:coreProperties>
</file>